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86" r:id="rId6"/>
    <p:sldId id="295" r:id="rId7"/>
    <p:sldId id="294" r:id="rId8"/>
    <p:sldId id="289" r:id="rId9"/>
    <p:sldId id="292" r:id="rId10"/>
    <p:sldId id="296" r:id="rId11"/>
    <p:sldId id="305" r:id="rId12"/>
    <p:sldId id="290" r:id="rId13"/>
    <p:sldId id="287" r:id="rId14"/>
    <p:sldId id="297" r:id="rId15"/>
    <p:sldId id="306" r:id="rId16"/>
    <p:sldId id="288" r:id="rId17"/>
    <p:sldId id="308" r:id="rId18"/>
    <p:sldId id="307" r:id="rId19"/>
    <p:sldId id="318" r:id="rId20"/>
    <p:sldId id="302" r:id="rId21"/>
    <p:sldId id="268" r:id="rId22"/>
    <p:sldId id="325" r:id="rId23"/>
    <p:sldId id="343" r:id="rId24"/>
    <p:sldId id="320" r:id="rId25"/>
    <p:sldId id="326" r:id="rId26"/>
    <p:sldId id="322" r:id="rId27"/>
    <p:sldId id="331" r:id="rId28"/>
    <p:sldId id="328" r:id="rId29"/>
    <p:sldId id="330" r:id="rId30"/>
    <p:sldId id="341" r:id="rId31"/>
    <p:sldId id="332" r:id="rId32"/>
    <p:sldId id="333" r:id="rId33"/>
    <p:sldId id="334" r:id="rId34"/>
    <p:sldId id="335" r:id="rId35"/>
    <p:sldId id="336" r:id="rId36"/>
    <p:sldId id="316" r:id="rId37"/>
    <p:sldId id="338" r:id="rId38"/>
    <p:sldId id="342" r:id="rId39"/>
    <p:sldId id="337" r:id="rId40"/>
    <p:sldId id="340" r:id="rId41"/>
    <p:sldId id="27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A3E0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1930" autoAdjust="0"/>
  </p:normalViewPr>
  <p:slideViewPr>
    <p:cSldViewPr snapToGrid="0">
      <p:cViewPr varScale="1">
        <p:scale>
          <a:sx n="89" d="100"/>
          <a:sy n="89" d="100"/>
        </p:scale>
        <p:origin x="408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3243B-24CC-4271-85D5-ABC274A4E973}" type="datetimeFigureOut">
              <a:rPr lang="en-SG" smtClean="0"/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Assumptions: sufficient illumination, dominance of static scene over moving objects, enough texture to allow apparent motion to be extracted, sufficient scene overlap between consecutive frames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Assumptions: sufficient illumination, dominance of static scene over moving objects, enough texture to allow apparent motion to be extracted, sufficient scene overlap between consecutive frames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568738" cy="175384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57D-3A50-4358-9254-D1E944B12389}" type="datetime1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>
            <a:fillRect/>
          </a:stretch>
        </p:blipFill>
        <p:spPr>
          <a:xfrm>
            <a:off x="5163956" y="206274"/>
            <a:ext cx="1912970" cy="575707"/>
          </a:xfrm>
          <a:prstGeom prst="rect">
            <a:avLst/>
          </a:prstGeom>
        </p:spPr>
      </p:pic>
      <p:pic>
        <p:nvPicPr>
          <p:cNvPr id="8" name="Picture 2" descr="Image result for NTU 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68" y="206274"/>
            <a:ext cx="1682151" cy="6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122363"/>
            <a:ext cx="9144000" cy="1753842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EDE39-3375-4751-B495-4CCB2F2FCA3B}" type="datetime1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1D61-362B-4677-8E2B-81B870A09C84}" type="datetime1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EC27D-012C-467C-A256-2AC770D08982}" type="datetime1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>
            <a:fillRect/>
          </a:stretch>
        </p:blipFill>
        <p:spPr>
          <a:xfrm>
            <a:off x="136213" y="6432507"/>
            <a:ext cx="1213244" cy="365125"/>
          </a:xfrm>
          <a:prstGeom prst="rect">
            <a:avLst/>
          </a:prstGeom>
        </p:spPr>
      </p:pic>
      <p:pic>
        <p:nvPicPr>
          <p:cNvPr id="8" name="Picture 2" descr="Image result for NTU 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11" y="6443476"/>
            <a:ext cx="1025908" cy="3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55127" cy="906087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 userDrawn="1"/>
        </p:nvSpPr>
        <p:spPr>
          <a:xfrm flipH="1" flipV="1">
            <a:off x="3657600" y="0"/>
            <a:ext cx="1005840" cy="90608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6213" y="6259486"/>
            <a:ext cx="8891409" cy="45719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>
            <a:fillRect/>
          </a:stretch>
        </p:blipFill>
        <p:spPr>
          <a:xfrm>
            <a:off x="136213" y="6432507"/>
            <a:ext cx="1213244" cy="36512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962"/>
            <a:ext cx="9147176" cy="906087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36213" y="6259486"/>
            <a:ext cx="8891409" cy="45719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mage result for NTU 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11" y="6443476"/>
            <a:ext cx="1025908" cy="3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-60960" y="-30480"/>
            <a:ext cx="5463540" cy="938530"/>
          </a:xfrm>
          <a:prstGeom prst="rect">
            <a:avLst/>
          </a:prstGeom>
          <a:solidFill>
            <a:schemeClr val="bg1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 userDrawn="1"/>
        </p:nvSpPr>
        <p:spPr>
          <a:xfrm flipH="1" flipV="1">
            <a:off x="4404360" y="-4388"/>
            <a:ext cx="1005840" cy="906087"/>
          </a:xfrm>
          <a:prstGeom prst="rtTriangle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7430-A6C8-46BC-A921-ED6650B62579}" type="datetime1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D0EF-ACEC-4769-9B5B-1502E9BFEC4A}" type="datetime1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BB67-7CE0-4F21-8C91-5CE8CCF23DC4}" type="datetime1">
              <a:rPr lang="en-SG" smtClean="0"/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00D2-6628-4EA3-A9CE-099D97C09A39}" type="datetime1">
              <a:rPr lang="en-SG" smtClean="0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5706-D8F6-427E-859B-D09C8FFF37AA}" type="datetime1">
              <a:rPr lang="en-SG" smtClean="0"/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62BB-A31E-44AD-8D1E-E514DED80603}" type="datetime1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34EFD-C8A0-44D5-81F7-B030AB54600F}" type="datetime1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3C823-BEC6-4591-99A0-77BFC1C958FA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71.png"/><Relationship Id="rId13" Type="http://schemas.openxmlformats.org/officeDocument/2006/relationships/image" Target="../media/image70.png"/><Relationship Id="rId12" Type="http://schemas.openxmlformats.org/officeDocument/2006/relationships/image" Target="../media/image69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1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130.png"/><Relationship Id="rId16" Type="http://schemas.openxmlformats.org/officeDocument/2006/relationships/image" Target="../media/image129.png"/><Relationship Id="rId15" Type="http://schemas.openxmlformats.org/officeDocument/2006/relationships/image" Target="../media/image128.png"/><Relationship Id="rId14" Type="http://schemas.openxmlformats.org/officeDocument/2006/relationships/image" Target="../media/image127.png"/><Relationship Id="rId13" Type="http://schemas.openxmlformats.org/officeDocument/2006/relationships/image" Target="../media/image126.png"/><Relationship Id="rId12" Type="http://schemas.openxmlformats.org/officeDocument/2006/relationships/image" Target="../media/image125.png"/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14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145.png"/><Relationship Id="rId16" Type="http://schemas.openxmlformats.org/officeDocument/2006/relationships/image" Target="../media/image144.png"/><Relationship Id="rId15" Type="http://schemas.openxmlformats.org/officeDocument/2006/relationships/image" Target="../media/image143.png"/><Relationship Id="rId14" Type="http://schemas.openxmlformats.org/officeDocument/2006/relationships/image" Target="../media/image142.png"/><Relationship Id="rId13" Type="http://schemas.openxmlformats.org/officeDocument/2006/relationships/image" Target="../media/image141.png"/><Relationship Id="rId12" Type="http://schemas.openxmlformats.org/officeDocument/2006/relationships/image" Target="../media/image140.png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image" Target="../media/image152.png"/><Relationship Id="rId7" Type="http://schemas.openxmlformats.org/officeDocument/2006/relationships/image" Target="../media/image151.png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161.png"/><Relationship Id="rId16" Type="http://schemas.openxmlformats.org/officeDocument/2006/relationships/image" Target="../media/image160.png"/><Relationship Id="rId15" Type="http://schemas.openxmlformats.org/officeDocument/2006/relationships/image" Target="../media/image159.png"/><Relationship Id="rId14" Type="http://schemas.openxmlformats.org/officeDocument/2006/relationships/image" Target="../media/image158.png"/><Relationship Id="rId13" Type="http://schemas.openxmlformats.org/officeDocument/2006/relationships/image" Target="../media/image157.png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image" Target="../media/image154.png"/><Relationship Id="rId1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image" Target="../media/image152.png"/><Relationship Id="rId7" Type="http://schemas.openxmlformats.org/officeDocument/2006/relationships/image" Target="../media/image151.png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62.png"/><Relationship Id="rId17" Type="http://schemas.openxmlformats.org/officeDocument/2006/relationships/image" Target="../media/image161.png"/><Relationship Id="rId16" Type="http://schemas.openxmlformats.org/officeDocument/2006/relationships/image" Target="../media/image160.png"/><Relationship Id="rId15" Type="http://schemas.openxmlformats.org/officeDocument/2006/relationships/image" Target="../media/image159.png"/><Relationship Id="rId14" Type="http://schemas.openxmlformats.org/officeDocument/2006/relationships/image" Target="../media/image158.png"/><Relationship Id="rId13" Type="http://schemas.openxmlformats.org/officeDocument/2006/relationships/image" Target="../media/image157.png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image" Target="../media/image154.png"/><Relationship Id="rId1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image" Target="../media/image153.png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147.png"/><Relationship Id="rId19" Type="http://schemas.openxmlformats.org/officeDocument/2006/relationships/image" Target="../media/image163.png"/><Relationship Id="rId18" Type="http://schemas.openxmlformats.org/officeDocument/2006/relationships/image" Target="../media/image133.png"/><Relationship Id="rId17" Type="http://schemas.openxmlformats.org/officeDocument/2006/relationships/image" Target="../media/image162.png"/><Relationship Id="rId16" Type="http://schemas.openxmlformats.org/officeDocument/2006/relationships/image" Target="../media/image161.png"/><Relationship Id="rId15" Type="http://schemas.openxmlformats.org/officeDocument/2006/relationships/image" Target="../media/image160.png"/><Relationship Id="rId14" Type="http://schemas.openxmlformats.org/officeDocument/2006/relationships/image" Target="../media/image159.png"/><Relationship Id="rId13" Type="http://schemas.openxmlformats.org/officeDocument/2006/relationships/image" Target="../media/image158.png"/><Relationship Id="rId12" Type="http://schemas.openxmlformats.org/officeDocument/2006/relationships/image" Target="../media/image157.png"/><Relationship Id="rId11" Type="http://schemas.openxmlformats.org/officeDocument/2006/relationships/image" Target="../media/image156.png"/><Relationship Id="rId10" Type="http://schemas.openxmlformats.org/officeDocument/2006/relationships/image" Target="../media/image155.png"/><Relationship Id="rId1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180.png"/><Relationship Id="rId16" Type="http://schemas.openxmlformats.org/officeDocument/2006/relationships/image" Target="../media/image179.png"/><Relationship Id="rId15" Type="http://schemas.openxmlformats.org/officeDocument/2006/relationships/image" Target="../media/image178.png"/><Relationship Id="rId14" Type="http://schemas.openxmlformats.org/officeDocument/2006/relationships/image" Target="../media/image177.png"/><Relationship Id="rId13" Type="http://schemas.openxmlformats.org/officeDocument/2006/relationships/image" Target="../media/image176.png"/><Relationship Id="rId12" Type="http://schemas.openxmlformats.org/officeDocument/2006/relationships/image" Target="../media/image175.png"/><Relationship Id="rId11" Type="http://schemas.openxmlformats.org/officeDocument/2006/relationships/image" Target="../media/image174.png"/><Relationship Id="rId10" Type="http://schemas.openxmlformats.org/officeDocument/2006/relationships/image" Target="../media/image173.png"/><Relationship Id="rId1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88.png"/><Relationship Id="rId7" Type="http://schemas.openxmlformats.org/officeDocument/2006/relationships/image" Target="../media/image187.png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80" y="1231147"/>
            <a:ext cx="8691239" cy="1076960"/>
          </a:xfrm>
        </p:spPr>
        <p:txBody>
          <a:bodyPr>
            <a:noAutofit/>
          </a:bodyPr>
          <a:lstStyle/>
          <a:p>
            <a:r>
              <a:rPr lang="en-SG" sz="3200" b="1" dirty="0">
                <a:solidFill>
                  <a:schemeClr val="bg1"/>
                </a:solidFill>
                <a:latin typeface="Helvetica" panose="020B0604020202020204" pitchFamily="34" charset="0"/>
                <a:ea typeface="Gadugi" panose="020B0502040204020203" pitchFamily="34" charset="0"/>
                <a:cs typeface="Helvetica" panose="020B0604020202020204" pitchFamily="34" charset="0"/>
              </a:rPr>
              <a:t>Backend Methods for Visual SLAM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378" y="3118585"/>
            <a:ext cx="7457242" cy="3042672"/>
          </a:xfrm>
        </p:spPr>
        <p:txBody>
          <a:bodyPr>
            <a:noAutofit/>
          </a:bodyPr>
          <a:lstStyle/>
          <a:p>
            <a:r>
              <a:rPr lang="sv-SE" sz="1800" dirty="0">
                <a:latin typeface="Helvetica" panose="020B0604020202020204" pitchFamily="34" charset="0"/>
                <a:cs typeface="Helvetica" panose="020B0604020202020204" pitchFamily="34" charset="0"/>
              </a:rPr>
              <a:t>Zhang Handuo</a:t>
            </a:r>
            <a:endParaRPr lang="sv-S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sv-SE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sv-S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 Engineering-NTU Corporate Laboratory</a:t>
            </a:r>
            <a:endParaRPr lang="sv-SE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School of Electrical and Electronic Engineering</a:t>
            </a:r>
            <a:b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Nanyang Technological University</a:t>
            </a: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August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pic>
        <p:nvPicPr>
          <p:cNvPr id="3" name="Picture 2" descr="A screenshot of a cell phone&#10;&#10;Description generated with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7" y="1300537"/>
            <a:ext cx="6148827" cy="2287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632" y="3867912"/>
            <a:ext cx="507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Palatino Linotype" panose="02040502050505030304" pitchFamily="18" charset="0"/>
              </a:rPr>
              <a:t>Front-end</a:t>
            </a:r>
            <a:r>
              <a:rPr lang="en-US" dirty="0">
                <a:latin typeface="Palatino Linotype" panose="02040502050505030304" pitchFamily="18" charset="0"/>
              </a:rPr>
              <a:t> is responsible for:</a:t>
            </a: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Feature extraction, matching, outlier removal</a:t>
            </a: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Loop closure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632" y="5071222"/>
            <a:ext cx="65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Palatino Linotype" panose="02040502050505030304" pitchFamily="18" charset="0"/>
              </a:rPr>
              <a:t>Back-end</a:t>
            </a:r>
            <a:r>
              <a:rPr lang="en-US" dirty="0">
                <a:latin typeface="Palatino Linotype" panose="02040502050505030304" pitchFamily="18" charset="0"/>
              </a:rPr>
              <a:t> is responsible for:</a:t>
            </a: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Pose and structure optimization (g2o, Ceres, GTSAM)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156755" y="1053736"/>
            <a:ext cx="485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Mathematical Formulation of Visual SLAM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4:artisticCrisscrossEtching id="{69BA31A9-63D4-41BE-8975-8BB00D7B2E38}"/>
                  </a:ext>
                </a:extLst>
              </p:cNvPr>
              <p:cNvSpPr txBox="1"/>
              <p:nvPr/>
            </p:nvSpPr>
            <p:spPr>
              <a:xfrm>
                <a:off x="156755" y="1423068"/>
                <a:ext cx="8743724" cy="1316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mobile robot moves in unknown environment, modeled as a collection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static landmarks. Given a set of visual measurements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 task is to estimate the landmark positions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sequence of poses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5" y="1423068"/>
                <a:ext cx="8743724" cy="1316835"/>
              </a:xfrm>
              <a:prstGeom prst="rect">
                <a:avLst/>
              </a:prstGeom>
              <a:blipFill rotWithShape="1">
                <a:blip r:embed="rId1"/>
                <a:stretch>
                  <a:fillRect l="-628" b="-6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4:artisticCrisscrossEtching id="{0A9F6097-B24D-4ED8-8D8B-31AA0AC2B97B}"/>
                  </a:ext>
                </a:extLst>
              </p:cNvPr>
              <p:cNvSpPr txBox="1"/>
              <p:nvPr/>
            </p:nvSpPr>
            <p:spPr>
              <a:xfrm>
                <a:off x="200138" y="3457604"/>
                <a:ext cx="8743724" cy="177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Sequence of poses generate a trajectory: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0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Landmarks that can be observed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Motion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Observation Model for </a:t>
                </a: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8" y="3457604"/>
                <a:ext cx="8743724" cy="1777538"/>
              </a:xfrm>
              <a:prstGeom prst="rect">
                <a:avLst/>
              </a:prstGeom>
              <a:blipFill rotWithShape="1">
                <a:blip r:embed="rId2"/>
                <a:stretch>
                  <a:fillRect l="-488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6755" y="2954647"/>
            <a:ext cx="529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Classic SLAM Solution: Probabilistic Modeling 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4:artisticCrisscrossEtching id="{BF0A5A19-7B00-486D-9C6E-7C5A650657D9}"/>
                  </a:ext>
                </a:extLst>
              </p:cNvPr>
              <p:cNvSpPr txBox="1"/>
              <p:nvPr/>
            </p:nvSpPr>
            <p:spPr>
              <a:xfrm>
                <a:off x="200138" y="5378680"/>
                <a:ext cx="50627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to estimate?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a posteriori (MAP)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8" y="5378680"/>
                <a:ext cx="5062796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1084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2.1 Camera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7088" y="1618488"/>
            <a:ext cx="1069848" cy="160934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5256" y="2455164"/>
            <a:ext cx="82296" cy="82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946404" y="2496312"/>
            <a:ext cx="11835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76754" y="2496312"/>
            <a:ext cx="62290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223262" y="2496312"/>
            <a:ext cx="158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1846" y="2496312"/>
            <a:ext cx="655320" cy="367079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063750" y="2504543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489581" y="2504544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37932" y="2504543"/>
            <a:ext cx="0" cy="7631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1980" y="192174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Camera Coordinate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99080" y="1368749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00403" y="338689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Normalized Coordinate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341880" y="1534907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767711" y="1534908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4:artisticCrisscrossEtching id="{A510A3C1-133C-4836-BC4E-52DEBE16BB74}"/>
                  </a:ext>
                </a:extLst>
              </p:cNvPr>
              <p:cNvSpPr txBox="1"/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Normalized Plane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</m:t>
                    </m:r>
                  </m:oMath>
                </a14:m>
                <a:endParaRPr lang="en-US" sz="9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152003" y="292735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97304" y="1870144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88807" y="2510213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6258" y="3296682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307" y="2848577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6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9050" y="2230800"/>
            <a:ext cx="44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Connector 57"/>
          <p:cNvCxnSpPr>
            <a:stCxn id="19" idx="6"/>
          </p:cNvCxnSpPr>
          <p:nvPr/>
        </p:nvCxnSpPr>
        <p:spPr>
          <a:xfrm flipV="1">
            <a:off x="987552" y="2320081"/>
            <a:ext cx="1076198" cy="176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531110" y="1290869"/>
            <a:ext cx="5774690" cy="945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129971" y="2250488"/>
            <a:ext cx="348445" cy="57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6203950" y="1586066"/>
            <a:ext cx="69850" cy="7748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03950" y="1194119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4:artisticCrisscrossEtching id="{74891EA6-CCE8-436D-BA0A-9F2134A679D6}"/>
                  </a:ext>
                </a:extLst>
              </p:cNvPr>
              <p:cNvSpPr txBox="1"/>
              <p:nvPr/>
            </p:nvSpPr>
            <p:spPr>
              <a:xfrm>
                <a:off x="429721" y="4347793"/>
                <a:ext cx="417838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1" y="4347793"/>
                <a:ext cx="4178388" cy="8917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4:artisticCrisscrossEtching id="{3A5C482D-D123-4C15-A905-39961BA56BFC}"/>
                  </a:ext>
                </a:extLst>
              </p:cNvPr>
              <p:cNvSpPr/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  <a:blipFill rotWithShape="1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4:artisticCrisscrossEtching id="{8457B38D-CF25-4957-8C49-6B31B528C473}"/>
                  </a:ext>
                </a:extLst>
              </p:cNvPr>
              <p:cNvSpPr/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  <a:blipFill rotWithShape="1">
                <a:blip r:embed="rId4"/>
                <a:stretch>
                  <a:fillRect r="-985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2.1 Camera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7088" y="1618488"/>
            <a:ext cx="1069848" cy="160934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5256" y="2455164"/>
            <a:ext cx="82296" cy="82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946404" y="2496312"/>
            <a:ext cx="11835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76754" y="2496312"/>
            <a:ext cx="62290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223262" y="2496312"/>
            <a:ext cx="158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1846" y="2496312"/>
            <a:ext cx="655320" cy="367079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063750" y="2504543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489581" y="2504544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37932" y="2504543"/>
            <a:ext cx="0" cy="7631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1980" y="192174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Camera Coordinate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99080" y="1368749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00403" y="338689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Normalized Coordinate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341880" y="1534907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767711" y="1534908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4:artisticCrisscrossEtching id="{A510A3C1-133C-4836-BC4E-52DEBE16BB74}"/>
                  </a:ext>
                </a:extLst>
              </p:cNvPr>
              <p:cNvSpPr txBox="1"/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Normalized Plane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</m:t>
                    </m:r>
                  </m:oMath>
                </a14:m>
                <a:endParaRPr lang="en-US" sz="9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152003" y="292735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97304" y="1870144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6258" y="3296682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307" y="2848577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6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9050" y="2230800"/>
            <a:ext cx="44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Connector 57"/>
          <p:cNvCxnSpPr>
            <a:stCxn id="19" idx="6"/>
          </p:cNvCxnSpPr>
          <p:nvPr/>
        </p:nvCxnSpPr>
        <p:spPr>
          <a:xfrm flipV="1">
            <a:off x="987552" y="2320081"/>
            <a:ext cx="1076198" cy="176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531110" y="1290869"/>
            <a:ext cx="5774690" cy="945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129971" y="2250488"/>
            <a:ext cx="348445" cy="57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6203950" y="1586066"/>
            <a:ext cx="69850" cy="7748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03950" y="1194119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4:artisticCrisscrossEtching id="{74891EA6-CCE8-436D-BA0A-9F2134A679D6}"/>
                  </a:ext>
                </a:extLst>
              </p:cNvPr>
              <p:cNvSpPr txBox="1"/>
              <p:nvPr/>
            </p:nvSpPr>
            <p:spPr>
              <a:xfrm>
                <a:off x="410671" y="4347793"/>
                <a:ext cx="626928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1" y="4347793"/>
                <a:ext cx="6269280" cy="8917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4:artisticCrisscrossEtching id="{3A5C482D-D123-4C15-A905-39961BA56BFC}"/>
                  </a:ext>
                </a:extLst>
              </p:cNvPr>
              <p:cNvSpPr/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  <a:blipFill rotWithShape="1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4:artisticCrisscrossEtching id="{8457B38D-CF25-4957-8C49-6B31B528C473}"/>
                  </a:ext>
                </a:extLst>
              </p:cNvPr>
              <p:cNvSpPr/>
              <p:nvPr/>
            </p:nvSpPr>
            <p:spPr>
              <a:xfrm>
                <a:off x="5418455" y="5201206"/>
                <a:ext cx="43114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55" y="5201206"/>
                <a:ext cx="431144" cy="391646"/>
              </a:xfrm>
              <a:prstGeom prst="rect">
                <a:avLst/>
              </a:prstGeom>
              <a:blipFill rotWithShape="1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V="1">
            <a:off x="4884809" y="3815263"/>
            <a:ext cx="523404" cy="293187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389044" y="3815265"/>
            <a:ext cx="757756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399995" y="3296682"/>
            <a:ext cx="0" cy="5185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52211" y="322182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Global Coordinate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5834" y="3661374"/>
            <a:ext cx="363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66721" y="3800673"/>
            <a:ext cx="43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46511" y="2986510"/>
            <a:ext cx="42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24950" y="2504543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Straight Connector 12"/>
          <p:cNvCxnSpPr>
            <a:stCxn id="66" idx="4"/>
          </p:cNvCxnSpPr>
          <p:nvPr/>
        </p:nvCxnSpPr>
        <p:spPr>
          <a:xfrm flipH="1">
            <a:off x="5408213" y="1663553"/>
            <a:ext cx="830662" cy="21371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4:artisticCrisscrossEtching id="{D7B21EE6-B94A-4E25-87BF-EDC88AD2D204}"/>
                  </a:ext>
                </a:extLst>
              </p:cNvPr>
              <p:cNvSpPr/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  <a:blipFill rotWithShape="1">
                <a:blip r:embed="rId5"/>
                <a:stretch>
                  <a:fillRect r="-985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755" y="1053736"/>
            <a:ext cx="349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based Visual Odometry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6755" y="4708633"/>
            <a:ext cx="320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Minimize the Reprojection error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close up of a watch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7" y="5264940"/>
            <a:ext cx="2953939" cy="5303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3639" y="1567157"/>
            <a:ext cx="3597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Extract &amp; match features (+RANSAC)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5891" y="1995483"/>
            <a:ext cx="1572768" cy="1051560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37350" y="2221993"/>
            <a:ext cx="1820228" cy="12311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73" idx="0"/>
          </p:cNvCxnSpPr>
          <p:nvPr/>
        </p:nvCxnSpPr>
        <p:spPr>
          <a:xfrm flipH="1" flipV="1">
            <a:off x="4927600" y="2870347"/>
            <a:ext cx="812120" cy="18194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3975652" y="1606428"/>
            <a:ext cx="1320697" cy="463981"/>
            <a:chOff x="1543348" y="2187953"/>
            <a:chExt cx="1320697" cy="463981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543348" y="2191839"/>
              <a:ext cx="856952" cy="32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77390" y="2191838"/>
              <a:ext cx="417197" cy="35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389021" y="2191838"/>
              <a:ext cx="33690" cy="4085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394588" y="2187953"/>
              <a:ext cx="469457" cy="4639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123710" y="1697764"/>
            <a:ext cx="1733868" cy="524229"/>
            <a:chOff x="1379943" y="2187954"/>
            <a:chExt cx="1733868" cy="524229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1379943" y="2191840"/>
              <a:ext cx="1020357" cy="52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930843" y="2191839"/>
              <a:ext cx="463744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2389021" y="2191838"/>
              <a:ext cx="176785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2394589" y="2187954"/>
              <a:ext cx="719222" cy="524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Freeform: Shape 54">
                <a:extLst>
                  <a:ext uri="{FF2B5EF4-FFF2-40B4-BE49-F238E27FC236}">
                    <a14:artisticCrisscrossEtching id="{830C16E8-F315-49E1-A608-8E2111E9C2AB}"/>
                  </a:ext>
                </a:extLst>
              </p:cNvPr>
              <p:cNvSpPr/>
              <p:nvPr/>
            </p:nvSpPr>
            <p:spPr>
              <a:xfrm rot="584105">
                <a:off x="4876743" y="1434492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5" name="Freeform: Shap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84105">
                <a:off x="4876743" y="1434492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blipFill rotWithShape="1">
                <a:blip r:embed="rId2"/>
                <a:stretch>
                  <a:fillRect b="-8824"/>
                </a:stretch>
              </a:blipFill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4181729" y="215097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04128" y="219784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12140" y="2379125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404127" y="2547426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189753" y="2672570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55926" y="280311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66598" y="255274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633888" y="255803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947464" y="2727497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558936" y="2969687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42391" y="3010659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980007" y="320202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233146" y="395972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820719" y="362426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48547" y="3653574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495567" y="3744785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69325" y="4689840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72" idx="0"/>
          </p:cNvCxnSpPr>
          <p:nvPr/>
        </p:nvCxnSpPr>
        <p:spPr>
          <a:xfrm flipH="1" flipV="1">
            <a:off x="4764462" y="2450145"/>
            <a:ext cx="297158" cy="1919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4991225" y="436933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stCxn id="69" idx="7"/>
          </p:cNvCxnSpPr>
          <p:nvPr/>
        </p:nvCxnSpPr>
        <p:spPr>
          <a:xfrm flipV="1">
            <a:off x="3940890" y="2743589"/>
            <a:ext cx="320300" cy="90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0"/>
          </p:cNvCxnSpPr>
          <p:nvPr/>
        </p:nvCxnSpPr>
        <p:spPr>
          <a:xfrm flipH="1" flipV="1">
            <a:off x="4475564" y="2600309"/>
            <a:ext cx="90398" cy="11444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0" idx="0"/>
          </p:cNvCxnSpPr>
          <p:nvPr/>
        </p:nvCxnSpPr>
        <p:spPr>
          <a:xfrm flipV="1">
            <a:off x="4318942" y="2280164"/>
            <a:ext cx="145369" cy="13734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8" idx="7"/>
          </p:cNvCxnSpPr>
          <p:nvPr/>
        </p:nvCxnSpPr>
        <p:spPr>
          <a:xfrm flipV="1">
            <a:off x="3353317" y="2221993"/>
            <a:ext cx="885003" cy="17599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4:artisticCrisscrossEtching id="{26F74ADC-78FB-49BF-9C2A-F4DD7B0F665D}"/>
                  </a:ext>
                </a:extLst>
              </p:cNvPr>
              <p:cNvSpPr txBox="1"/>
              <p:nvPr/>
            </p:nvSpPr>
            <p:spPr>
              <a:xfrm>
                <a:off x="5350229" y="4662466"/>
                <a:ext cx="2106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29" y="4662466"/>
                <a:ext cx="210699" cy="215444"/>
              </a:xfrm>
              <a:prstGeom prst="rect">
                <a:avLst/>
              </a:prstGeom>
              <a:blipFill rotWithShape="1">
                <a:blip r:embed="rId3"/>
                <a:stretch>
                  <a:fillRect l="-23529" r="-294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4:artisticCrisscrossEtching id="{36C11F59-6B0C-48C4-A9FF-23730F9A713E}"/>
                  </a:ext>
                </a:extLst>
              </p:cNvPr>
              <p:cNvSpPr txBox="1"/>
              <p:nvPr/>
            </p:nvSpPr>
            <p:spPr>
              <a:xfrm>
                <a:off x="4918300" y="2565957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00" y="2565957"/>
                <a:ext cx="213905" cy="215444"/>
              </a:xfrm>
              <a:prstGeom prst="rect">
                <a:avLst/>
              </a:prstGeom>
              <a:blipFill rotWithShape="1">
                <a:blip r:embed="rId4"/>
                <a:stretch>
                  <a:fillRect l="-14286" r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>
            <a:stCxn id="73" idx="7"/>
          </p:cNvCxnSpPr>
          <p:nvPr/>
        </p:nvCxnSpPr>
        <p:spPr>
          <a:xfrm flipV="1">
            <a:off x="5789496" y="3277638"/>
            <a:ext cx="1248643" cy="1434390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4:artisticCrisscrossEtching id="{96579DD8-4475-4D05-B2D8-AAB0C394B68E}"/>
                  </a:ext>
                </a:extLst>
              </p:cNvPr>
              <p:cNvSpPr txBox="1"/>
              <p:nvPr/>
            </p:nvSpPr>
            <p:spPr>
              <a:xfrm>
                <a:off x="7138354" y="3043359"/>
                <a:ext cx="213905" cy="215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54" y="3043359"/>
                <a:ext cx="213905" cy="215636"/>
              </a:xfrm>
              <a:prstGeom prst="rect">
                <a:avLst/>
              </a:prstGeom>
              <a:blipFill rotWithShape="1">
                <a:blip r:embed="rId5"/>
                <a:stretch>
                  <a:fillRect l="-14286" r="-285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383" y="1027828"/>
            <a:ext cx="26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 Image Alignment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6651" y="2203989"/>
            <a:ext cx="315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Minimize the per-pixel intensity difference —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photometric error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A close up of a watch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1" y="3322051"/>
            <a:ext cx="3670665" cy="502920"/>
          </a:xfrm>
          <a:prstGeom prst="rect">
            <a:avLst/>
          </a:prstGeom>
        </p:spPr>
      </p:pic>
      <p:pic>
        <p:nvPicPr>
          <p:cNvPr id="6" name="Picture 5" descr="A close up of a clock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" y="4002897"/>
            <a:ext cx="2753202" cy="429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9241" y="1738308"/>
            <a:ext cx="1572768" cy="1051560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0700" y="1964818"/>
            <a:ext cx="1820228" cy="12311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109002" y="1349253"/>
            <a:ext cx="1320697" cy="463981"/>
            <a:chOff x="1543348" y="2187953"/>
            <a:chExt cx="1320697" cy="463981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543348" y="2191839"/>
              <a:ext cx="856952" cy="32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977390" y="2191838"/>
              <a:ext cx="417197" cy="35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389021" y="2191838"/>
              <a:ext cx="33690" cy="4085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394588" y="2187953"/>
              <a:ext cx="469457" cy="4639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257060" y="1440589"/>
            <a:ext cx="1733868" cy="524229"/>
            <a:chOff x="1379943" y="2187954"/>
            <a:chExt cx="1733868" cy="52422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379943" y="2191840"/>
              <a:ext cx="1020357" cy="52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930843" y="2191839"/>
              <a:ext cx="463744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2389021" y="2191838"/>
              <a:ext cx="176785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394589" y="2187954"/>
              <a:ext cx="719222" cy="524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Freeform: Shape 25">
                <a:extLst>
                  <a:ext uri="{FF2B5EF4-FFF2-40B4-BE49-F238E27FC236}">
                    <a14:artisticCrisscrossEtching id="{5A771084-CF67-4366-BE56-1762AE906648}"/>
                  </a:ext>
                </a:extLst>
              </p:cNvPr>
              <p:cNvSpPr/>
              <p:nvPr/>
            </p:nvSpPr>
            <p:spPr>
              <a:xfrm rot="584105">
                <a:off x="5010093" y="1177317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Freeform: Shap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84105">
                <a:off x="5010093" y="1177317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blipFill rotWithShape="1">
                <a:blip r:embed="rId3"/>
                <a:stretch>
                  <a:fillRect b="-7353"/>
                </a:stretch>
              </a:blipFill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4997089" y="2348649"/>
            <a:ext cx="198134" cy="18750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500364" y="3253017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802675" y="4432665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82009" y="3777792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4:artisticCrisscrossEtching id="{B0374083-357F-4E2F-9802-ECF5D4D616DB}"/>
                  </a:ext>
                </a:extLst>
              </p:cNvPr>
              <p:cNvSpPr txBox="1"/>
              <p:nvPr/>
            </p:nvSpPr>
            <p:spPr>
              <a:xfrm>
                <a:off x="5278164" y="3729006"/>
                <a:ext cx="2106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64" y="3729006"/>
                <a:ext cx="210699" cy="215444"/>
              </a:xfrm>
              <a:prstGeom prst="rect">
                <a:avLst/>
              </a:prstGeom>
              <a:blipFill rotWithShape="1">
                <a:blip r:embed="rId4"/>
                <a:stretch>
                  <a:fillRect l="-23529" r="-294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4:artisticCrisscrossEtching id="{8E840489-52DC-4166-B0C1-F7424FDFE24C}"/>
                  </a:ext>
                </a:extLst>
              </p:cNvPr>
              <p:cNvSpPr txBox="1"/>
              <p:nvPr/>
            </p:nvSpPr>
            <p:spPr>
              <a:xfrm>
                <a:off x="4799112" y="2618749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12" y="2618749"/>
                <a:ext cx="213905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11429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109002" y="1867331"/>
            <a:ext cx="1320697" cy="163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6089" y="2022723"/>
            <a:ext cx="1353610" cy="1830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67861" y="2208129"/>
            <a:ext cx="1318564" cy="1875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76089" y="2377737"/>
            <a:ext cx="1288584" cy="1955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057089" y="2523055"/>
            <a:ext cx="1307584" cy="2120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221398" y="1702270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367257" y="1716328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533717" y="1763164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4679576" y="1777222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4838700" y="1786450"/>
            <a:ext cx="30492" cy="10234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988365" y="1800508"/>
            <a:ext cx="52086" cy="10435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152730" y="1800508"/>
            <a:ext cx="56302" cy="10637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827581" y="2501038"/>
            <a:ext cx="184869" cy="16122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153274" y="2560600"/>
            <a:ext cx="214574" cy="1669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6251511" y="2131310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251510" y="2291452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6251510" y="2444825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251509" y="2589723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6251509" y="2757758"/>
            <a:ext cx="1690559" cy="1602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251508" y="2908315"/>
            <a:ext cx="1690559" cy="167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51508" y="3050861"/>
            <a:ext cx="1690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429383" y="19800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610358" y="19906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773596" y="1984492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953258" y="19800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134233" y="19906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297471" y="1984492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461188" y="1988913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631317" y="1984489"/>
            <a:ext cx="0" cy="12114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793250" y="1984490"/>
            <a:ext cx="0" cy="1211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6423026" y="2773851"/>
            <a:ext cx="189966" cy="1512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69649" y="2612631"/>
            <a:ext cx="183545" cy="1512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432565" y="2476865"/>
            <a:ext cx="173305" cy="1423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>
            <a:stCxn id="45" idx="7"/>
          </p:cNvCxnSpPr>
          <p:nvPr/>
        </p:nvCxnSpPr>
        <p:spPr>
          <a:xfrm flipV="1">
            <a:off x="5602180" y="2872524"/>
            <a:ext cx="924561" cy="927456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2" idx="7"/>
          </p:cNvCxnSpPr>
          <p:nvPr/>
        </p:nvCxnSpPr>
        <p:spPr>
          <a:xfrm flipV="1">
            <a:off x="5620535" y="2543943"/>
            <a:ext cx="872772" cy="731262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076660" y="2465665"/>
            <a:ext cx="450874" cy="8018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3" idx="0"/>
          </p:cNvCxnSpPr>
          <p:nvPr/>
        </p:nvCxnSpPr>
        <p:spPr>
          <a:xfrm flipH="1" flipV="1">
            <a:off x="5248048" y="2663667"/>
            <a:ext cx="625022" cy="17689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5" idx="0"/>
          </p:cNvCxnSpPr>
          <p:nvPr/>
        </p:nvCxnSpPr>
        <p:spPr>
          <a:xfrm flipH="1" flipV="1">
            <a:off x="4936546" y="2588500"/>
            <a:ext cx="615858" cy="11892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3" idx="7"/>
          </p:cNvCxnSpPr>
          <p:nvPr/>
        </p:nvCxnSpPr>
        <p:spPr>
          <a:xfrm flipV="1">
            <a:off x="5922846" y="2693187"/>
            <a:ext cx="954513" cy="1761666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4:artisticCrisscrossEtching id="{AACA9D21-9259-44CB-A708-BE32C11459A1}"/>
                  </a:ext>
                </a:extLst>
              </p:cNvPr>
              <p:cNvSpPr txBox="1"/>
              <p:nvPr/>
            </p:nvSpPr>
            <p:spPr>
              <a:xfrm>
                <a:off x="3725921" y="2082475"/>
                <a:ext cx="3354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21" y="2082475"/>
                <a:ext cx="335476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12727" r="-363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4:artisticCrisscrossEtching id="{63F83566-C29B-4AD7-A9A6-070211140053}"/>
                  </a:ext>
                </a:extLst>
              </p:cNvPr>
              <p:cNvSpPr txBox="1"/>
              <p:nvPr/>
            </p:nvSpPr>
            <p:spPr>
              <a:xfrm>
                <a:off x="6037724" y="2129236"/>
                <a:ext cx="1655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4" y="2129236"/>
                <a:ext cx="165558" cy="215444"/>
              </a:xfrm>
              <a:prstGeom prst="rect">
                <a:avLst/>
              </a:prstGeom>
              <a:blipFill rotWithShape="1">
                <a:blip r:embed="rId7"/>
                <a:stretch>
                  <a:fillRect l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4:artisticCrisscrossEtching id="{270AC4A9-D731-4B6C-AA31-29BC8C23080D}"/>
                  </a:ext>
                </a:extLst>
              </p:cNvPr>
              <p:cNvSpPr txBox="1"/>
              <p:nvPr/>
            </p:nvSpPr>
            <p:spPr>
              <a:xfrm>
                <a:off x="5007256" y="3095473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56" y="3095473"/>
                <a:ext cx="213905" cy="215444"/>
              </a:xfrm>
              <a:prstGeom prst="rect">
                <a:avLst/>
              </a:prstGeom>
              <a:blipFill rotWithShape="1">
                <a:blip r:embed="rId8"/>
                <a:stretch>
                  <a:fillRect l="-22857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4:artisticCrisscrossEtching id="{EAF55A7C-5099-4CFF-875D-0F2D024DFED3}"/>
                  </a:ext>
                </a:extLst>
              </p:cNvPr>
              <p:cNvSpPr txBox="1"/>
              <p:nvPr/>
            </p:nvSpPr>
            <p:spPr>
              <a:xfrm>
                <a:off x="6237960" y="2772336"/>
                <a:ext cx="213905" cy="215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60" y="2772336"/>
                <a:ext cx="213905" cy="215636"/>
              </a:xfrm>
              <a:prstGeom prst="rect">
                <a:avLst/>
              </a:prstGeom>
              <a:blipFill rotWithShape="1">
                <a:blip r:embed="rId9"/>
                <a:stretch>
                  <a:fillRect l="-11429" r="-57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304611" y="4998588"/>
            <a:ext cx="6833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Dense: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		DTAM [Newcombe et al. `11]    	300,000+ pixels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Semi-Dense: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	LSD-SLAM [Engel et al. `14]		10,000 pixels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Sparse: 		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SVO [Forster et al. `14]			2,000 pixels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383" y="1027828"/>
            <a:ext cx="666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Monocular SLAM Initialization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2D-to-2D correspondences [1]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Picture 19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26" y="1764179"/>
            <a:ext cx="4542591" cy="257026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8383" y="1644694"/>
            <a:ext cx="19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Epipolar constraint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3347" y="2136338"/>
            <a:ext cx="246952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Eight-point 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Five-point 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DLT method</a:t>
            </a:r>
          </a:p>
        </p:txBody>
      </p:sp>
      <p:cxnSp>
        <p:nvCxnSpPr>
          <p:cNvPr id="24" name="Straight Arrow Connector 23"/>
          <p:cNvCxnSpPr>
            <a:stCxn id="22" idx="3"/>
          </p:cNvCxnSpPr>
          <p:nvPr/>
        </p:nvCxnSpPr>
        <p:spPr>
          <a:xfrm>
            <a:off x="3012869" y="2598003"/>
            <a:ext cx="1472771" cy="476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49894" y="3244334"/>
            <a:ext cx="56297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SVD</a:t>
            </a:r>
          </a:p>
        </p:txBody>
      </p:sp>
      <p:cxnSp>
        <p:nvCxnSpPr>
          <p:cNvPr id="26" name="Straight Arrow Connector 25"/>
          <p:cNvCxnSpPr>
            <a:stCxn id="25" idx="3"/>
          </p:cNvCxnSpPr>
          <p:nvPr/>
        </p:nvCxnSpPr>
        <p:spPr>
          <a:xfrm flipV="1">
            <a:off x="3012869" y="3346704"/>
            <a:ext cx="1559131" cy="82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00262" y="6356351"/>
            <a:ext cx="53641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222222"/>
                </a:solidFill>
                <a:latin typeface="Arial" charset="0"/>
              </a:rPr>
              <a:t>[1] </a:t>
            </a:r>
            <a:r>
              <a:rPr lang="en-US" sz="1100" dirty="0" err="1">
                <a:solidFill>
                  <a:srgbClr val="222222"/>
                </a:solidFill>
                <a:latin typeface="Arial" charset="0"/>
              </a:rPr>
              <a:t>Scaramuzza</a:t>
            </a:r>
            <a:r>
              <a:rPr lang="en-US" sz="1100" dirty="0">
                <a:solidFill>
                  <a:srgbClr val="222222"/>
                </a:solidFill>
                <a:latin typeface="Arial" charset="0"/>
              </a:rPr>
              <a:t>, D., &amp; </a:t>
            </a:r>
            <a:r>
              <a:rPr lang="en-US" sz="1100" dirty="0" err="1">
                <a:solidFill>
                  <a:srgbClr val="222222"/>
                </a:solidFill>
                <a:latin typeface="Arial" charset="0"/>
              </a:rPr>
              <a:t>Fraundorfer</a:t>
            </a:r>
            <a:r>
              <a:rPr lang="en-US" sz="1100" dirty="0">
                <a:solidFill>
                  <a:srgbClr val="222222"/>
                </a:solidFill>
                <a:latin typeface="Arial" charset="0"/>
              </a:rPr>
              <a:t>, F. (2011). Visual odometry [tutorial]. </a:t>
            </a:r>
            <a:r>
              <a:rPr lang="en-US" sz="1100" i="1" dirty="0">
                <a:solidFill>
                  <a:srgbClr val="222222"/>
                </a:solidFill>
                <a:latin typeface="Arial" charset="0"/>
              </a:rPr>
              <a:t>IEEE robotics &amp; automation magazine</a:t>
            </a:r>
            <a:r>
              <a:rPr lang="en-US" sz="110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charset="0"/>
              </a:rPr>
              <a:t>18</a:t>
            </a:r>
            <a:r>
              <a:rPr lang="en-US" sz="1100" dirty="0">
                <a:solidFill>
                  <a:srgbClr val="222222"/>
                </a:solidFill>
                <a:latin typeface="Arial" charset="0"/>
              </a:rPr>
              <a:t>(4), 80-92.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228383" y="4250734"/>
            <a:ext cx="112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Limitation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3347" y="4796112"/>
            <a:ext cx="2469521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Scale ambiguity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Pure rotation issue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8" name="Title 1"/>
          <p:cNvSpPr txBox="1"/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383" y="1027828"/>
            <a:ext cx="283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3D-to-2D correspondences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36" y="1463040"/>
            <a:ext cx="5161281" cy="38404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383" y="1684618"/>
            <a:ext cx="26261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Perspective-n-Point (PnP):</a:t>
            </a: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DLT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P3P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Efficient PnP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UPnP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142937" y="25717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4:artisticCrisscrossEtching id="{9FF88F0B-8464-49B7-A267-C9B7F98E5927}"/>
                  </a:ext>
                </a:extLst>
              </p:cNvPr>
              <p:cNvSpPr txBox="1"/>
              <p:nvPr/>
            </p:nvSpPr>
            <p:spPr>
              <a:xfrm>
                <a:off x="307529" y="1563519"/>
                <a:ext cx="8743724" cy="177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Sequence of poses generate a trajectory: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0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Landmarks that can be observed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Observation Model for </a:t>
                </a: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29" y="1563519"/>
                <a:ext cx="8743724" cy="1777538"/>
              </a:xfrm>
              <a:prstGeom prst="rect">
                <a:avLst/>
              </a:prstGeom>
              <a:blipFill rotWithShape="1">
                <a:blip r:embed="rId1"/>
                <a:stretch>
                  <a:fillRect l="-418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34377" y="1148467"/>
            <a:ext cx="26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Probabilistic Modeling 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4:artisticCrisscrossEtching id="{7EF715A8-B0B1-4A40-96EB-0706E36BE423}"/>
                  </a:ext>
                </a:extLst>
              </p:cNvPr>
              <p:cNvSpPr txBox="1"/>
              <p:nvPr/>
            </p:nvSpPr>
            <p:spPr>
              <a:xfrm>
                <a:off x="375920" y="4895307"/>
                <a:ext cx="5001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a posteriori (MAP)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" y="4895307"/>
                <a:ext cx="5001882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98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3429000"/>
            <a:ext cx="4208944" cy="804307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8" y="4372389"/>
            <a:ext cx="2546780" cy="303912"/>
          </a:xfrm>
          <a:prstGeom prst="rect">
            <a:avLst/>
          </a:prstGeom>
        </p:spPr>
      </p:pic>
      <p:pic>
        <p:nvPicPr>
          <p:cNvPr id="16" name="Picture 15" descr="A picture containing object&#10;&#10;Description generated with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60" y="5448275"/>
            <a:ext cx="4208944" cy="4827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3.1 EKF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623" y="130759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 idea</a:t>
            </a:r>
          </a:p>
        </p:txBody>
      </p:sp>
      <p:sp>
        <p:nvSpPr>
          <p:cNvPr id="3" name="Rectangle 2"/>
          <p:cNvSpPr/>
          <p:nvPr/>
        </p:nvSpPr>
        <p:spPr>
          <a:xfrm>
            <a:off x="475488" y="1797830"/>
            <a:ext cx="8439911" cy="1201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Linearize measurement functions at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point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and use Gaussian distribution to approximate the nonlinear noises.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Predict - Update  Kalman filter processes.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75919" y="322256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5488" y="3620504"/>
            <a:ext cx="8439912" cy="227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Markov property assumption. So if the current frame is related to historical data (loop closure), the filter fails.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EKF is implemented by linearizing the observation model. High-order item was abandoned and the </a:t>
            </a:r>
            <a:r>
              <a:rPr lang="en-US" altLang="zh-CN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point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is only an estimated value, which leads to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inconsistency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Quadratic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cost both in storage and update time. 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Outline</a:t>
            </a:r>
            <a:endParaRPr lang="en-SG" sz="28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Subtitle 2"/>
          <p:cNvSpPr txBox="1"/>
          <p:nvPr/>
        </p:nvSpPr>
        <p:spPr>
          <a:xfrm>
            <a:off x="375919" y="1876756"/>
            <a:ext cx="8646159" cy="369194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Preliminaries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Model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 Odometry</a:t>
            </a: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Backend Methods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EKF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Bundle Adjustment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Sparsity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Marginalization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 descr="A picture containing kite, sky, map, text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078993"/>
            <a:ext cx="4025718" cy="2461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869370" cy="2780889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4:artisticCrisscrossEtching id="{742E2AB3-4429-41B5-B81C-B1DF0EE3FACF}"/>
                  </a:ext>
                </a:extLst>
              </p:cNvPr>
              <p:cNvSpPr/>
              <p:nvPr/>
            </p:nvSpPr>
            <p:spPr>
              <a:xfrm>
                <a:off x="1367533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33" y="2176272"/>
                <a:ext cx="543563" cy="557784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4:artisticCrisscrossEtching id="{12284C4B-989A-4078-9CED-6BA678AAE041}"/>
                  </a:ext>
                </a:extLst>
              </p:cNvPr>
              <p:cNvSpPr/>
              <p:nvPr/>
            </p:nvSpPr>
            <p:spPr>
              <a:xfrm>
                <a:off x="2437381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81" y="2176272"/>
                <a:ext cx="543563" cy="557784"/>
              </a:xfrm>
              <a:prstGeom prst="ellipse">
                <a:avLst/>
              </a:prstGeom>
              <a:blipFill rotWithShape="1">
                <a:blip r:embed="rId2"/>
                <a:stretch>
                  <a:fillRect l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4:artisticCrisscrossEtching id="{725287F4-ED2F-452F-AFA1-BA1CA3B577A0}"/>
                  </a:ext>
                </a:extLst>
              </p:cNvPr>
              <p:cNvSpPr/>
              <p:nvPr/>
            </p:nvSpPr>
            <p:spPr>
              <a:xfrm>
                <a:off x="4028437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37" y="2176272"/>
                <a:ext cx="543563" cy="557784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4:artisticCrisscrossEtching id="{B1A2D933-32E0-4ADC-B627-93EADC3EC3C8}"/>
                  </a:ext>
                </a:extLst>
              </p:cNvPr>
              <p:cNvSpPr/>
              <p:nvPr/>
            </p:nvSpPr>
            <p:spPr>
              <a:xfrm>
                <a:off x="5106419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19" y="2176272"/>
                <a:ext cx="543563" cy="55778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3" idx="6"/>
            <a:endCxn id="12" idx="2"/>
          </p:cNvCxnSpPr>
          <p:nvPr/>
        </p:nvCxnSpPr>
        <p:spPr>
          <a:xfrm>
            <a:off x="1911096" y="2455164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80944" y="2455164"/>
            <a:ext cx="2631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65294" y="2455164"/>
            <a:ext cx="2631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2455164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05658" y="2386584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66562" y="2386584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321811" y="2426732"/>
            <a:ext cx="339848" cy="64008"/>
            <a:chOff x="3321811" y="2426732"/>
            <a:chExt cx="339848" cy="64008"/>
          </a:xfrm>
        </p:grpSpPr>
        <p:sp>
          <p:nvSpPr>
            <p:cNvPr id="23" name="Oval 22"/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4:artisticCrisscrossEtching id="{4DBD2C53-FA87-40E0-B3A1-5A7BBE1DE2FA}"/>
                  </a:ext>
                </a:extLst>
              </p:cNvPr>
              <p:cNvSpPr/>
              <p:nvPr/>
            </p:nvSpPr>
            <p:spPr>
              <a:xfrm>
                <a:off x="1472183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83" y="3303259"/>
                <a:ext cx="543563" cy="557784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4:artisticCrisscrossEtching id="{490D8527-B2AE-4369-ABA9-8FF8A992B9C1}"/>
                  </a:ext>
                </a:extLst>
              </p:cNvPr>
              <p:cNvSpPr/>
              <p:nvPr/>
            </p:nvSpPr>
            <p:spPr>
              <a:xfrm>
                <a:off x="2279394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94" y="3303259"/>
                <a:ext cx="543563" cy="557784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4:artisticCrisscrossEtching id="{BA7BD592-0D9B-4D42-8022-E69372EDF617}"/>
                  </a:ext>
                </a:extLst>
              </p:cNvPr>
              <p:cNvSpPr/>
              <p:nvPr/>
            </p:nvSpPr>
            <p:spPr>
              <a:xfrm>
                <a:off x="3086605" y="3307831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5" y="3307831"/>
                <a:ext cx="543563" cy="557784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4:artisticCrisscrossEtching id="{DF346F1F-8EFD-4729-B847-0229C825A194}"/>
                  </a:ext>
                </a:extLst>
              </p:cNvPr>
              <p:cNvSpPr/>
              <p:nvPr/>
            </p:nvSpPr>
            <p:spPr>
              <a:xfrm>
                <a:off x="3893816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16" y="3303259"/>
                <a:ext cx="543563" cy="557784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4:artisticCrisscrossEtching id="{1D92B0C5-AB7B-424E-9C65-9E12BF61C2D7}"/>
                  </a:ext>
                </a:extLst>
              </p:cNvPr>
              <p:cNvSpPr/>
              <p:nvPr/>
            </p:nvSpPr>
            <p:spPr>
              <a:xfrm>
                <a:off x="4703565" y="3298687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65" y="3298687"/>
                <a:ext cx="543563" cy="557784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4:artisticCrisscrossEtching id="{FBFAD67A-7728-4185-98E4-953DB1B96B6E}"/>
                  </a:ext>
                </a:extLst>
              </p:cNvPr>
              <p:cNvSpPr/>
              <p:nvPr/>
            </p:nvSpPr>
            <p:spPr>
              <a:xfrm>
                <a:off x="5508238" y="3298687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238" y="3298687"/>
                <a:ext cx="543563" cy="557784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63611" y="3545575"/>
            <a:ext cx="339848" cy="64008"/>
            <a:chOff x="3321811" y="2426732"/>
            <a:chExt cx="339848" cy="64008"/>
          </a:xfrm>
        </p:grpSpPr>
        <p:sp>
          <p:nvSpPr>
            <p:cNvPr id="35" name="Oval 34"/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20525" y="3525675"/>
            <a:ext cx="339848" cy="64008"/>
            <a:chOff x="3321811" y="2426732"/>
            <a:chExt cx="339848" cy="64008"/>
          </a:xfrm>
        </p:grpSpPr>
        <p:sp>
          <p:nvSpPr>
            <p:cNvPr id="39" name="Oval 38"/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603504" y="3163824"/>
            <a:ext cx="6355080" cy="83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99866" y="3717971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Map points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09620" y="2880360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640582" y="287349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06804" y="2860775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272688" y="287349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4:artisticCrisscrossEtching id="{FECA420F-F5C9-4DB9-A9A6-2BF1969DE559}"/>
                  </a:ext>
                </a:extLst>
              </p:cNvPr>
              <p:cNvSpPr/>
              <p:nvPr/>
            </p:nvSpPr>
            <p:spPr>
              <a:xfrm>
                <a:off x="1403602" y="4495570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02" y="4495570"/>
                <a:ext cx="543563" cy="557784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4:artisticCrisscrossEtching id="{46C63D9A-0367-48EE-BC7A-1D72E7B3A770}"/>
                  </a:ext>
                </a:extLst>
              </p:cNvPr>
              <p:cNvSpPr/>
              <p:nvPr/>
            </p:nvSpPr>
            <p:spPr>
              <a:xfrm>
                <a:off x="2437381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81" y="4495569"/>
                <a:ext cx="543563" cy="557784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4:artisticCrisscrossEtching id="{806A8008-F06B-4548-B3A4-343AA00D5CFB}"/>
                  </a:ext>
                </a:extLst>
              </p:cNvPr>
              <p:cNvSpPr/>
              <p:nvPr/>
            </p:nvSpPr>
            <p:spPr>
              <a:xfrm>
                <a:off x="4028437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37" y="4495569"/>
                <a:ext cx="543563" cy="557784"/>
              </a:xfrm>
              <a:prstGeom prst="ellipse">
                <a:avLst/>
              </a:prstGeom>
              <a:blipFill rotWithShape="1">
                <a:blip r:embed="rId13"/>
                <a:stretch>
                  <a:fillRect l="-21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Oval 50">
                <a:extLst>
                  <a:ext uri="{FF2B5EF4-FFF2-40B4-BE49-F238E27FC236}">
                    <a14:artisticCrisscrossEtching id="{C0BFA1D6-EB80-4254-9121-A9EFCD4555D7}"/>
                  </a:ext>
                </a:extLst>
              </p:cNvPr>
              <p:cNvSpPr/>
              <p:nvPr/>
            </p:nvSpPr>
            <p:spPr>
              <a:xfrm>
                <a:off x="5106419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19" y="4495569"/>
                <a:ext cx="543563" cy="557784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924054" y="4774462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993902" y="4774462"/>
            <a:ext cx="2631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8252" y="4774462"/>
            <a:ext cx="2631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584958" y="4774462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118616" y="4705882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779520" y="4705882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334769" y="4746030"/>
            <a:ext cx="339848" cy="64008"/>
            <a:chOff x="3321811" y="2426732"/>
            <a:chExt cx="339848" cy="64008"/>
          </a:xfrm>
        </p:grpSpPr>
        <p:sp>
          <p:nvSpPr>
            <p:cNvPr id="59" name="Oval 58"/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/>
          <p:cNvCxnSpPr>
            <a:stCxn id="48" idx="4"/>
            <a:endCxn id="51" idx="4"/>
          </p:cNvCxnSpPr>
          <p:nvPr/>
        </p:nvCxnSpPr>
        <p:spPr>
          <a:xfrm rot="5400000" flipH="1" flipV="1">
            <a:off x="3526791" y="3201945"/>
            <a:ext cx="1" cy="3702817"/>
          </a:xfrm>
          <a:prstGeom prst="bentConnector3">
            <a:avLst>
              <a:gd name="adj1" fmla="val -228600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505453" y="5218945"/>
            <a:ext cx="137160" cy="1371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309620" y="4188246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640582" y="4181377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606804" y="416866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272688" y="4181377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375919" y="3090672"/>
            <a:ext cx="6920993" cy="2551176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/>
          <p:cNvSpPr/>
          <p:nvPr/>
        </p:nvSpPr>
        <p:spPr>
          <a:xfrm>
            <a:off x="2381748" y="1850660"/>
            <a:ext cx="5555244" cy="2209299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60373" y="1480034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BA</a:t>
            </a:r>
            <a:endParaRPr lang="en-US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40711" y="5651015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BA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Rectangle: Rounded Corners 68"/>
          <p:cNvSpPr/>
          <p:nvPr/>
        </p:nvSpPr>
        <p:spPr>
          <a:xfrm>
            <a:off x="957621" y="1941011"/>
            <a:ext cx="1376125" cy="110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75919" y="1716688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Marginalization</a:t>
            </a:r>
            <a:endParaRPr lang="en-US" sz="1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60553" y="1681019"/>
            <a:ext cx="2221278" cy="842945"/>
            <a:chOff x="942772" y="1869948"/>
            <a:chExt cx="2221278" cy="9067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4:artisticCrisscrossEtching id="{ED45E49B-5877-4023-A657-3BE3DB959DBE}"/>
                    </a:ext>
                  </a:extLst>
                </p:cNvPr>
                <p:cNvSpPr txBox="1"/>
                <p:nvPr/>
              </p:nvSpPr>
              <p:spPr>
                <a:xfrm>
                  <a:off x="942772" y="1869948"/>
                  <a:ext cx="1744965" cy="3276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𝑟𝑔𝑚𝑎𝑥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mr>
                        </m: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72" y="1869948"/>
                  <a:ext cx="1744965" cy="327654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l="-1742" t="-4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4:artisticCrisscrossEtching id="{A07830A9-94D0-4D9E-9B86-3888AD9F5854}"/>
                    </a:ext>
                  </a:extLst>
                </p:cNvPr>
                <p:cNvSpPr txBox="1"/>
                <p:nvPr/>
              </p:nvSpPr>
              <p:spPr>
                <a:xfrm>
                  <a:off x="1417738" y="2253814"/>
                  <a:ext cx="1746312" cy="522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𝑟𝑔𝑚𝑎𝑥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mr>
                        </m:m>
                        <m:nary>
                          <m:naryPr>
                            <m:chr m:val="∏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738" y="2253814"/>
                  <a:ext cx="1746312" cy="5228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348" t="-155000" r="-47735" b="-2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551804" y="2665228"/>
            <a:ext cx="4645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 measurement follow Gaussian distribution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4:artisticCrisscrossEtching id="{BF768D15-C909-454C-B2B7-A50802B3406B}"/>
                  </a:ext>
                </a:extLst>
              </p:cNvPr>
              <p:cNvSpPr txBox="1"/>
              <p:nvPr/>
            </p:nvSpPr>
            <p:spPr>
              <a:xfrm>
                <a:off x="658914" y="3122774"/>
                <a:ext cx="2699522" cy="410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4" y="3122774"/>
                <a:ext cx="2699522" cy="410882"/>
              </a:xfrm>
              <a:prstGeom prst="rect">
                <a:avLst/>
              </a:prstGeom>
              <a:blipFill rotWithShape="1">
                <a:blip r:embed="rId3"/>
                <a:stretch>
                  <a:fillRect l="-1806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5492" y="4671413"/>
            <a:ext cx="4304341" cy="68351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2088" y="4066012"/>
            <a:ext cx="3105792" cy="22771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671" t="-1004"/>
          <a:stretch>
            <a:fillRect/>
          </a:stretch>
        </p:blipFill>
        <p:spPr>
          <a:xfrm>
            <a:off x="2764656" y="3823231"/>
            <a:ext cx="938664" cy="25102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441043" y="3763854"/>
            <a:ext cx="3566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Measurement equation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E</a:t>
            </a:r>
            <a:r>
              <a:rPr lang="en-SG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rror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SG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function</a:t>
            </a:r>
            <a:endParaRPr lang="en-SG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Minimizing cost function such that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5753" y="5350535"/>
            <a:ext cx="3753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Least Squares Optimization Problem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4:artisticCrisscrossEtching id="{7250C086-437B-4FE0-8F1C-3019BB84FD5C}"/>
                  </a:ext>
                </a:extLst>
              </p:cNvPr>
              <p:cNvSpPr/>
              <p:nvPr/>
            </p:nvSpPr>
            <p:spPr>
              <a:xfrm>
                <a:off x="2486210" y="3454174"/>
                <a:ext cx="395621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10" y="3454174"/>
                <a:ext cx="395621" cy="291875"/>
              </a:xfrm>
              <a:prstGeom prst="rect">
                <a:avLst/>
              </a:prstGeom>
              <a:blipFill rotWithShape="1"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2184492" y="3506310"/>
            <a:ext cx="93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4:artisticCrisscrossEtching id="{CC127BC3-67F3-47C9-AE0E-AEEE531A7C4E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Oval 43">
                <a:extLst>
                  <a:ext uri="{FF2B5EF4-FFF2-40B4-BE49-F238E27FC236}">
                    <a14:artisticCrisscrossEtching id="{36C48FAF-DB80-4CC8-8F3D-1A82BDF4C61E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4" name="Oval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4:artisticCrisscrossEtching id="{4A530B7B-821A-4F6C-AAFA-704EC854371C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>
            <a:stCxn id="43" idx="6"/>
            <a:endCxn id="44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4:artisticCrisscrossEtching id="{651DFB46-B091-4FDE-9E5F-1E63C73E1DE3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7" name="Oval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val 58">
                <a:extLst>
                  <a:ext uri="{FF2B5EF4-FFF2-40B4-BE49-F238E27FC236}">
                    <a14:artisticCrisscrossEtching id="{6C4343DD-9C89-4018-BB89-9DF2E443B150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>
            <a:stCxn id="49" idx="4"/>
            <a:endCxn id="59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stCxn id="43" idx="5"/>
            <a:endCxn id="5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112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&#10;&#10;Description generated with high confidence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"/>
          <a:stretch>
            <a:fillRect/>
          </a:stretch>
        </p:blipFill>
        <p:spPr>
          <a:xfrm>
            <a:off x="6417743" y="3965708"/>
            <a:ext cx="2606224" cy="20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628242" y="6314613"/>
            <a:ext cx="58521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charset="0"/>
              </a:rPr>
              <a:t>[2]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Grisetti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G.,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Kummerle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R.,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Stachniss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C., &amp;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Burgard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W. (2010). A tutorial on graph-based SLAM. </a:t>
            </a:r>
            <a:r>
              <a:rPr lang="en-US" sz="1050" i="1" dirty="0">
                <a:solidFill>
                  <a:srgbClr val="222222"/>
                </a:solidFill>
                <a:latin typeface="Arial" charset="0"/>
              </a:rPr>
              <a:t>IEEE Intelligent Transportation Systems Magazine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050" i="1" dirty="0">
                <a:solidFill>
                  <a:srgbClr val="222222"/>
                </a:solidFill>
                <a:latin typeface="Arial" charset="0"/>
              </a:rPr>
              <a:t>2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(4), 31-43.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4:artisticCrisscrossEtching id="{7486FAF4-A2BD-4B4E-A31B-56669FED4409}"/>
                  </a:ext>
                </a:extLst>
              </p:cNvPr>
              <p:cNvSpPr/>
              <p:nvPr/>
            </p:nvSpPr>
            <p:spPr>
              <a:xfrm>
                <a:off x="1135519" y="4722947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19" y="4722947"/>
                <a:ext cx="489236" cy="338554"/>
              </a:xfrm>
              <a:prstGeom prst="rect">
                <a:avLst/>
              </a:prstGeom>
              <a:blipFill rotWithShape="1">
                <a:blip r:embed="rId1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4:artisticCrisscrossEtching id="{742E2AB3-4429-41B5-B81C-B1DF0EE3FACF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4:artisticCrisscrossEtching id="{12284C4B-989A-4078-9CED-6BA678AAE041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4:artisticCrisscrossEtching id="{B1A2D933-32E0-4ADC-B627-93EADC3EC3C8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3" idx="6"/>
            <a:endCxn id="12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4:artisticCrisscrossEtching id="{4DBD2C53-FA87-40E0-B3A1-5A7BBE1DE2FA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4:artisticCrisscrossEtching id="{490D8527-B2AE-4369-ABA9-8FF8A992B9C1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14" idx="4"/>
            <a:endCxn id="28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3" idx="5"/>
            <a:endCxn id="2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110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6301" y="112471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</a:t>
            </a:r>
            <a:endParaRPr lang="en-US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1649986"/>
            <a:ext cx="3442042" cy="2879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9" y="3246181"/>
            <a:ext cx="6729178" cy="9176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4561453"/>
            <a:ext cx="2768446" cy="2009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84632" y="1999574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301" y="2039010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guess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2843226" y="1955331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4:artisticCrisscrossEtching id="{BB1FEB94-33A8-4A5A-8F43-FC35E26B231B}"/>
                  </a:ext>
                </a:extLst>
              </p:cNvPr>
              <p:cNvSpPr txBox="1"/>
              <p:nvPr/>
            </p:nvSpPr>
            <p:spPr>
              <a:xfrm>
                <a:off x="2386737" y="2031571"/>
                <a:ext cx="2127505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measurement Jacobian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37" y="2031571"/>
                <a:ext cx="2127505" cy="291875"/>
              </a:xfrm>
              <a:prstGeom prst="rect">
                <a:avLst/>
              </a:prstGeom>
              <a:blipFill rotWithShape="1">
                <a:blip r:embed="rId9"/>
                <a:stretch>
                  <a:fillRect l="-28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726221" y="1364266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4:artisticCrisscrossEtching id="{8BF381F2-41B2-4490-83EF-A08493E142FB}"/>
                  </a:ext>
                </a:extLst>
              </p:cNvPr>
              <p:cNvSpPr txBox="1"/>
              <p:nvPr/>
            </p:nvSpPr>
            <p:spPr>
              <a:xfrm>
                <a:off x="4740507" y="3701554"/>
                <a:ext cx="2449132" cy="42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whitened Jacobian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SupPr>
                      <m:e>
                        <m:r>
                          <a:rPr lang="el-GR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507" y="3701554"/>
                <a:ext cx="2449132" cy="428579"/>
              </a:xfrm>
              <a:prstGeom prst="rect">
                <a:avLst/>
              </a:prstGeom>
              <a:blipFill rotWithShape="1">
                <a:blip r:embed="rId10"/>
                <a:stretch>
                  <a:fillRect l="-24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4:artisticCrisscrossEtching id="{5E3CA4CC-3BBD-4E9E-A5CF-5D3BF169BD0F}"/>
                  </a:ext>
                </a:extLst>
              </p:cNvPr>
              <p:cNvSpPr txBox="1"/>
              <p:nvPr/>
            </p:nvSpPr>
            <p:spPr>
              <a:xfrm>
                <a:off x="5245203" y="4272610"/>
                <a:ext cx="1706301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03" y="4272610"/>
                <a:ext cx="1706301" cy="291875"/>
              </a:xfrm>
              <a:prstGeom prst="rect">
                <a:avLst/>
              </a:prstGeom>
              <a:blipFill rotWithShape="1">
                <a:blip r:embed="rId11"/>
                <a:stretch>
                  <a:fillRect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6027272" y="4108506"/>
            <a:ext cx="0" cy="228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4:artisticCrisscrossEtching id="{E7886241-7987-4464-9EA1-22E76EA2B645}"/>
                  </a:ext>
                </a:extLst>
              </p:cNvPr>
              <p:cNvSpPr txBox="1"/>
              <p:nvPr/>
            </p:nvSpPr>
            <p:spPr>
              <a:xfrm>
                <a:off x="4732952" y="2096061"/>
                <a:ext cx="1437458" cy="477247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952" y="2096061"/>
                <a:ext cx="1437458" cy="477247"/>
              </a:xfrm>
              <a:prstGeom prst="rect">
                <a:avLst/>
              </a:prstGeom>
              <a:blipFill rotWithShape="1">
                <a:blip r:embed="rId12"/>
                <a:stretch>
                  <a:fillRect l="-3361" t="-1250" r="-6723" b="-8750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r="51408" b="23957"/>
          <a:stretch>
            <a:fillRect/>
          </a:stretch>
        </p:blipFill>
        <p:spPr>
          <a:xfrm>
            <a:off x="6581309" y="4595187"/>
            <a:ext cx="2336546" cy="149497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467956" y="6282708"/>
            <a:ext cx="64200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[3]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Kümmerle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R.,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Grisetti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G.,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Strasdat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H.,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Konolige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K., &amp;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Burgard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W. (2011, May). g 2 o: A general framework for graph optimization. In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Robotics and Automation (ICRA), 2011 IEEE International Conference on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 (pp. 3607-3613). IEEE.</a:t>
            </a:r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4:artisticCrisscrossEtching id="{B780E137-BC64-4437-BED6-5D20A3B75DFE}"/>
                  </a:ext>
                </a:extLst>
              </p:cNvPr>
              <p:cNvSpPr txBox="1"/>
              <p:nvPr/>
            </p:nvSpPr>
            <p:spPr>
              <a:xfrm>
                <a:off x="1122850" y="5318199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50" y="5318199"/>
                <a:ext cx="132972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3670" r="-4587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4:artisticCrisscrossEtching id="{83FDEA1F-9C55-4426-8F3F-4C091F0FCDC3}"/>
                  </a:ext>
                </a:extLst>
              </p:cNvPr>
              <p:cNvSpPr/>
              <p:nvPr/>
            </p:nvSpPr>
            <p:spPr>
              <a:xfrm>
                <a:off x="3791040" y="1581918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40" y="1581918"/>
                <a:ext cx="489236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4:artisticCrisscrossEtching id="{F64FF184-C1C5-41DA-8F5E-A5E911731C3A}"/>
                  </a:ext>
                </a:extLst>
              </p:cNvPr>
              <p:cNvSpPr/>
              <p:nvPr/>
            </p:nvSpPr>
            <p:spPr>
              <a:xfrm>
                <a:off x="3205871" y="5287422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71" y="5287422"/>
                <a:ext cx="48923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377" y="1148467"/>
            <a:ext cx="16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Camera Poses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377" y="4092771"/>
            <a:ext cx="17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Landmarks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4:artisticCrisscrossEtching id="{E6772227-FF47-458B-9E08-1FEFB51FC852}"/>
                  </a:ext>
                </a:extLst>
              </p:cNvPr>
              <p:cNvSpPr/>
              <p:nvPr/>
            </p:nvSpPr>
            <p:spPr>
              <a:xfrm>
                <a:off x="2174031" y="4928722"/>
                <a:ext cx="6105906" cy="363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/>
                  <a:t>:  </a:t>
                </a:r>
                <a:r>
                  <a:rPr lang="en-US" altLang="zh-CN" sz="1600" dirty="0">
                    <a:latin typeface="Cambria" panose="02040503050406030204" pitchFamily="18" charset="0"/>
                  </a:rPr>
                  <a:t>3D position</a:t>
                </a: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4928722"/>
                <a:ext cx="6105906" cy="363305"/>
              </a:xfrm>
              <a:prstGeom prst="rect">
                <a:avLst/>
              </a:prstGeom>
              <a:blipFill rotWithShape="1">
                <a:blip r:embed="rId1"/>
                <a:stretch>
                  <a:fillRect t="-678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1814" y="4615455"/>
            <a:ext cx="2104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Euclidean XYZ Param: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4:artisticCrisscrossEtching id="{5F01A8CB-5C5B-4CED-8941-A0A54A5568A2}"/>
                  </a:ext>
                </a:extLst>
              </p:cNvPr>
              <p:cNvSpPr/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Cambria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ambria" panose="02040503050406030204" pitchFamily="18" charset="0"/>
                  </a:rPr>
                  <a:t>6D state vector</a:t>
                </a: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  <a:blipFill rotWithShape="1"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65452" y="5364129"/>
            <a:ext cx="2381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Inverse Depth Param [4]: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6051" y="6389126"/>
            <a:ext cx="5570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[4]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Civera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J., Davison, A. J., &amp; Montiel, J. M. (2008). Inverse depth parametrization for monocular SLAM.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IEEE transactions on robotics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24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(5), 932-945.</a:t>
            </a:r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4:artisticCrisscrossEtching id="{3F603CB3-E61F-4FB1-8F99-76A21F408283}"/>
                  </a:ext>
                </a:extLst>
              </p:cNvPr>
              <p:cNvSpPr txBox="1"/>
              <p:nvPr/>
            </p:nvSpPr>
            <p:spPr>
              <a:xfrm>
                <a:off x="597995" y="1867845"/>
                <a:ext cx="44102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Euclidean 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95" y="1867845"/>
                <a:ext cx="441024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691" t="-892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4:artisticCrisscrossEtching id="{221D5532-5042-4AE4-AE58-DB575B558EC0}"/>
                  </a:ext>
                </a:extLst>
              </p:cNvPr>
              <p:cNvSpPr txBox="1"/>
              <p:nvPr/>
            </p:nvSpPr>
            <p:spPr>
              <a:xfrm>
                <a:off x="2872641" y="1148467"/>
                <a:ext cx="130221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41" y="1148467"/>
                <a:ext cx="1302216" cy="415498"/>
              </a:xfrm>
              <a:prstGeom prst="rect">
                <a:avLst/>
              </a:prstGeom>
              <a:blipFill rotWithShape="1">
                <a:blip r:embed="rId4"/>
                <a:stretch>
                  <a:fillRect l="-2804"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4:artisticCrisscrossEtching id="{E91AB408-F8B1-47E2-8C65-F7E1AD849C35}"/>
                  </a:ext>
                </a:extLst>
              </p:cNvPr>
              <p:cNvSpPr txBox="1"/>
              <p:nvPr/>
            </p:nvSpPr>
            <p:spPr>
              <a:xfrm>
                <a:off x="597995" y="2528396"/>
                <a:ext cx="518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Special Euclidean Space: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SO(3),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95" y="2528396"/>
                <a:ext cx="5185459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588"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18429" y="2405285"/>
            <a:ext cx="3330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Rigid body rotation constraints</a:t>
            </a:r>
            <a:endParaRPr lang="en-US" sz="1600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cope with easier optimization</a:t>
            </a:r>
          </a:p>
        </p:txBody>
      </p:sp>
      <p:sp>
        <p:nvSpPr>
          <p:cNvPr id="21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9178" y="3256369"/>
            <a:ext cx="4337809" cy="1777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377" y="3177142"/>
            <a:ext cx="104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Lie Group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SO(3)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4:artisticCrisscrossEtching id="{AB75AFDB-1531-4339-8833-D97982439B84}"/>
                  </a:ext>
                </a:extLst>
              </p:cNvPr>
              <p:cNvSpPr txBox="1"/>
              <p:nvPr/>
            </p:nvSpPr>
            <p:spPr>
              <a:xfrm>
                <a:off x="1997614" y="3206007"/>
                <a:ext cx="11766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Lie Algebra</a:t>
                </a:r>
              </a:p>
              <a:p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𝔰𝔬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(3)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614" y="3206007"/>
                <a:ext cx="1176604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3109" t="-4167" r="-10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1354282" y="3431062"/>
            <a:ext cx="5167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377" y="1148467"/>
            <a:ext cx="16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Camera Poses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4:artisticCrisscrossEtching id="{E91AB408-F8B1-47E2-8C65-F7E1AD849C35}"/>
                  </a:ext>
                </a:extLst>
              </p:cNvPr>
              <p:cNvSpPr txBox="1"/>
              <p:nvPr/>
            </p:nvSpPr>
            <p:spPr>
              <a:xfrm>
                <a:off x="2125043" y="1163856"/>
                <a:ext cx="518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Special Euclidean Space: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SO(3),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43" y="1163856"/>
                <a:ext cx="5185459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706"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9389" y="4312179"/>
            <a:ext cx="4577623" cy="1875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4:artisticCrisscrossEtching id="{6B79D57D-4815-4EFD-8F5E-66B00F6E8795}"/>
                  </a:ext>
                </a:extLst>
              </p:cNvPr>
              <p:cNvSpPr txBox="1"/>
              <p:nvPr/>
            </p:nvSpPr>
            <p:spPr>
              <a:xfrm>
                <a:off x="3948958" y="1654204"/>
                <a:ext cx="10408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Lie Group</a:t>
                </a:r>
              </a:p>
              <a:p>
                <a:r>
                  <a:rPr lang="en-US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SE(3):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BA3E06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>
                  <a:solidFill>
                    <a:srgbClr val="BA3E0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958" y="1654204"/>
                <a:ext cx="1040862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3509" t="-4167" r="-1754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4:artisticCrisscrossEtching id="{AB75AFDB-1531-4339-8833-D97982439B84}"/>
                  </a:ext>
                </a:extLst>
              </p:cNvPr>
              <p:cNvSpPr txBox="1"/>
              <p:nvPr/>
            </p:nvSpPr>
            <p:spPr>
              <a:xfrm>
                <a:off x="5712195" y="1683069"/>
                <a:ext cx="16257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Lie Algebra</a:t>
                </a:r>
              </a:p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𝔰𝔢</m:t>
                    </m:r>
                    <m:r>
                      <a:rPr lang="en-US" altLang="zh-CN" sz="1600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(3)</m:t>
                    </m:r>
                  </m:oMath>
                </a14:m>
                <a:r>
                  <a:rPr lang="en-US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r>
                      <a:rPr lang="en-US" sz="160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sup>
                    </m:sSup>
                  </m:oMath>
                </a14:m>
                <a:endParaRPr lang="en-US" sz="1600" dirty="0">
                  <a:solidFill>
                    <a:srgbClr val="BA3E0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95" y="1683069"/>
                <a:ext cx="162576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873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068863" y="1908124"/>
            <a:ext cx="5167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4:artisticCrisscrossEtching id="{6B11F9DF-BB80-4D4E-898B-73A0B1BA4372}"/>
                  </a:ext>
                </a:extLst>
              </p:cNvPr>
              <p:cNvSpPr txBox="1"/>
              <p:nvPr/>
            </p:nvSpPr>
            <p:spPr>
              <a:xfrm>
                <a:off x="624368" y="2722989"/>
                <a:ext cx="6854312" cy="304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8" y="2722989"/>
                <a:ext cx="6854312" cy="304635"/>
              </a:xfrm>
              <a:prstGeom prst="rect">
                <a:avLst/>
              </a:prstGeom>
              <a:blipFill rotWithShape="1">
                <a:blip r:embed="rId5"/>
                <a:stretch>
                  <a:fillRect l="-267" t="-12000" r="-71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4:artisticCrisscrossEtching id="{650F115E-763B-4669-9D2B-AC37A40B7F46}"/>
                  </a:ext>
                </a:extLst>
              </p:cNvPr>
              <p:cNvSpPr txBox="1"/>
              <p:nvPr/>
            </p:nvSpPr>
            <p:spPr>
              <a:xfrm>
                <a:off x="711287" y="2091603"/>
                <a:ext cx="1497911" cy="304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acc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7" y="2091603"/>
                <a:ext cx="1497911" cy="304635"/>
              </a:xfrm>
              <a:prstGeom prst="rect">
                <a:avLst/>
              </a:prstGeom>
              <a:blipFill rotWithShape="1">
                <a:blip r:embed="rId6"/>
                <a:stretch>
                  <a:fillRect l="-5714" t="-1600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34377" y="3326968"/>
            <a:ext cx="440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--- Perturbation model [5]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4:artisticCrisscrossEtching id="{D667B692-E7DB-4518-A9F8-D238B26346E4}"/>
                  </a:ext>
                </a:extLst>
              </p:cNvPr>
              <p:cNvSpPr txBox="1"/>
              <p:nvPr/>
            </p:nvSpPr>
            <p:spPr>
              <a:xfrm>
                <a:off x="711287" y="4596094"/>
                <a:ext cx="2761333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7" y="4596094"/>
                <a:ext cx="2761333" cy="57329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4:artisticCrisscrossEtching id="{6D75469C-97C5-4DD1-87AB-EC1AE5D7DC2E}"/>
                  </a:ext>
                </a:extLst>
              </p:cNvPr>
              <p:cNvSpPr/>
              <p:nvPr/>
            </p:nvSpPr>
            <p:spPr>
              <a:xfrm>
                <a:off x="624368" y="3929231"/>
                <a:ext cx="59999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𝛿𝜉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the corresponding lie algebra of perturbation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8" y="3929231"/>
                <a:ext cx="5999976" cy="338554"/>
              </a:xfrm>
              <a:prstGeom prst="rect">
                <a:avLst/>
              </a:prstGeom>
              <a:blipFill rotWithShape="1">
                <a:blip r:embed="rId8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596896" y="6407571"/>
            <a:ext cx="53858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[5] Barfoot, T. D. (2017).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State Estimation for Robotics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. Cambridge University Press.</a:t>
            </a:r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4:artisticCrisscrossEtching id="{CA9A9A35-1E6D-4E07-84D4-DF26AEDF05C0}"/>
                  </a:ext>
                </a:extLst>
              </p:cNvPr>
              <p:cNvSpPr/>
              <p:nvPr/>
            </p:nvSpPr>
            <p:spPr>
              <a:xfrm>
                <a:off x="7618615" y="2734455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15" y="2734455"/>
                <a:ext cx="489236" cy="338554"/>
              </a:xfrm>
              <a:prstGeom prst="rect">
                <a:avLst/>
              </a:prstGeom>
              <a:blipFill rotWithShape="1">
                <a:blip r:embed="rId9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4:artisticCrisscrossEtching id="{22727769-850A-4AAE-B68C-75E1E1D7033D}"/>
                  </a:ext>
                </a:extLst>
              </p:cNvPr>
              <p:cNvSpPr/>
              <p:nvPr/>
            </p:nvSpPr>
            <p:spPr>
              <a:xfrm>
                <a:off x="3704340" y="466751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40" y="4667516"/>
                <a:ext cx="489236" cy="338554"/>
              </a:xfrm>
              <a:prstGeom prst="rect">
                <a:avLst/>
              </a:prstGeom>
              <a:blipFill rotWithShape="1"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4:artisticCrisscrossEtching id="{48A42FB8-330B-433A-8E64-A4652669FC29}"/>
                  </a:ext>
                </a:extLst>
              </p:cNvPr>
              <p:cNvSpPr txBox="1"/>
              <p:nvPr/>
            </p:nvSpPr>
            <p:spPr>
              <a:xfrm>
                <a:off x="704281" y="1583399"/>
                <a:ext cx="1771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1" y="1583399"/>
                <a:ext cx="1771703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4828" t="-28889" r="-724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130945" y="4866776"/>
            <a:ext cx="17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Landmarks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6051" y="6389126"/>
            <a:ext cx="5570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[4]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Civera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J., Davison, A. J., &amp; Montiel, J. M. (2008). Inverse depth parametrization for monocular SLAM.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IEEE transactions on robotics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24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(5), 932-945.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425195" y="2352599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985136" lon="1979641" rev="21393761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43466" y="2871581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396906" lon="2344737" rev="21540685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04580" y="2350637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RightFacing" fov="4500000">
              <a:rot lat="2883131" lon="19700146" rev="258575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56032" y="1191258"/>
            <a:ext cx="1715167" cy="20848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177289" y="1166395"/>
            <a:ext cx="1508762" cy="21097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34431" y="1117765"/>
            <a:ext cx="1643625" cy="21832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6032" y="1251842"/>
            <a:ext cx="1817459" cy="20242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128267" y="1285777"/>
            <a:ext cx="1556726" cy="19833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297430" y="1166394"/>
            <a:ext cx="1387562" cy="21097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82106" y="1297040"/>
            <a:ext cx="339664" cy="32966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786970" y="1373873"/>
            <a:ext cx="187845" cy="32121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781099" y="1019427"/>
            <a:ext cx="495626" cy="3573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/>
          <p:cNvSpPr/>
          <p:nvPr/>
        </p:nvSpPr>
        <p:spPr>
          <a:xfrm rot="18416958">
            <a:off x="1451722" y="1626727"/>
            <a:ext cx="206469" cy="161258"/>
          </a:xfrm>
          <a:prstGeom prst="parallelogram">
            <a:avLst>
              <a:gd name="adj" fmla="val 33970"/>
            </a:avLst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498536" y="3639149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985136" lon="1979641" rev="21393761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3085995" y="1160803"/>
            <a:ext cx="1303125" cy="27120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093191" y="1019427"/>
            <a:ext cx="1242589" cy="28478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085343" y="1286487"/>
            <a:ext cx="1359226" cy="25851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/>
          <p:cNvSpPr/>
          <p:nvPr/>
        </p:nvSpPr>
        <p:spPr>
          <a:xfrm>
            <a:off x="3936570" y="1147241"/>
            <a:ext cx="320807" cy="1130300"/>
          </a:xfrm>
          <a:custGeom>
            <a:avLst/>
            <a:gdLst>
              <a:gd name="connsiteX0" fmla="*/ 304800 w 304800"/>
              <a:gd name="connsiteY0" fmla="*/ 0 h 1130300"/>
              <a:gd name="connsiteX1" fmla="*/ 234950 w 304800"/>
              <a:gd name="connsiteY1" fmla="*/ 660400 h 1130300"/>
              <a:gd name="connsiteX2" fmla="*/ 0 w 304800"/>
              <a:gd name="connsiteY2" fmla="*/ 1130300 h 1130300"/>
              <a:gd name="connsiteX3" fmla="*/ 0 w 304800"/>
              <a:gd name="connsiteY3" fmla="*/ 762000 h 1130300"/>
              <a:gd name="connsiteX4" fmla="*/ 298450 w 304800"/>
              <a:gd name="connsiteY4" fmla="*/ 69850 h 1130300"/>
              <a:gd name="connsiteX5" fmla="*/ 298450 w 304800"/>
              <a:gd name="connsiteY5" fmla="*/ 6985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00" h="1130300">
                <a:moveTo>
                  <a:pt x="304800" y="0"/>
                </a:moveTo>
                <a:lnTo>
                  <a:pt x="234950" y="660400"/>
                </a:lnTo>
                <a:lnTo>
                  <a:pt x="0" y="1130300"/>
                </a:lnTo>
                <a:lnTo>
                  <a:pt x="0" y="762000"/>
                </a:lnTo>
                <a:lnTo>
                  <a:pt x="298450" y="69850"/>
                </a:lnTo>
                <a:lnTo>
                  <a:pt x="298450" y="69850"/>
                </a:lnTo>
              </a:path>
            </a:pathLst>
          </a:custGeom>
          <a:solidFill>
            <a:schemeClr val="accent2">
              <a:lumMod val="60000"/>
              <a:lumOff val="4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580" y="1019427"/>
            <a:ext cx="2807042" cy="2409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012870" y="1006544"/>
            <a:ext cx="1665810" cy="3680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sky, text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73" y="1117765"/>
            <a:ext cx="3693732" cy="29085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4:artisticCrisscrossEtching id="{13B5B5D6-FA2A-41B4-BB45-EFA4B5295FC4}"/>
                  </a:ext>
                </a:extLst>
              </p:cNvPr>
              <p:cNvSpPr/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Cambria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ambria" panose="02040503050406030204" pitchFamily="18" charset="0"/>
                  </a:rPr>
                  <a:t>6D state vector</a:t>
                </a: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  <a:blipFill rotWithShape="1"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465452" y="5364129"/>
            <a:ext cx="2381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Inverse Depth Param [4]: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4:artisticCrisscrossEtching id="{742E2AB3-4429-41B5-B81C-B1DF0EE3FACF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4:artisticCrisscrossEtching id="{12284C4B-989A-4078-9CED-6BA678AAE041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4:artisticCrisscrossEtching id="{B1A2D933-32E0-4ADC-B627-93EADC3EC3C8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3" idx="6"/>
            <a:endCxn id="12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4:artisticCrisscrossEtching id="{4DBD2C53-FA87-40E0-B3A1-5A7BBE1DE2FA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4:artisticCrisscrossEtching id="{490D8527-B2AE-4369-ABA9-8FF8A992B9C1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14" idx="4"/>
            <a:endCxn id="28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3" idx="5"/>
            <a:endCxn id="2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110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6301" y="1124712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1796290"/>
            <a:ext cx="3442042" cy="28790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84632" y="2145878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301" y="2185314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guess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2843226" y="2101635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4:artisticCrisscrossEtching id="{BB1FEB94-33A8-4A5A-8F43-FC35E26B231B}"/>
                  </a:ext>
                </a:extLst>
              </p:cNvPr>
              <p:cNvSpPr txBox="1"/>
              <p:nvPr/>
            </p:nvSpPr>
            <p:spPr>
              <a:xfrm>
                <a:off x="2386737" y="2177875"/>
                <a:ext cx="2127505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measurement Jacobian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37" y="2177875"/>
                <a:ext cx="2127505" cy="291875"/>
              </a:xfrm>
              <a:prstGeom prst="rect">
                <a:avLst/>
              </a:prstGeom>
              <a:blipFill rotWithShape="1">
                <a:blip r:embed="rId7"/>
                <a:stretch>
                  <a:fillRect l="-28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726221" y="1510570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4:artisticCrisscrossEtching id="{4964F4A1-CAE4-4F54-A45E-DD2BBA1FCA4A}"/>
                  </a:ext>
                </a:extLst>
              </p:cNvPr>
              <p:cNvSpPr txBox="1"/>
              <p:nvPr/>
            </p:nvSpPr>
            <p:spPr>
              <a:xfrm>
                <a:off x="4645376" y="1691797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76" y="1691797"/>
                <a:ext cx="1329723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3670" r="-458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4:artisticCrisscrossEtching id="{FBC58FCC-A0BA-4637-8A20-D00BFDAC671A}"/>
                  </a:ext>
                </a:extLst>
              </p:cNvPr>
              <p:cNvSpPr txBox="1"/>
              <p:nvPr/>
            </p:nvSpPr>
            <p:spPr>
              <a:xfrm>
                <a:off x="1376621" y="2644136"/>
                <a:ext cx="1349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̌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21" y="2644136"/>
                <a:ext cx="1349600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2262" t="-26667" r="-45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4:artisticCrisscrossEtching id="{33361086-EE42-4B8D-8793-036DA6BA4823}"/>
                  </a:ext>
                </a:extLst>
              </p:cNvPr>
              <p:cNvSpPr txBox="1"/>
              <p:nvPr/>
            </p:nvSpPr>
            <p:spPr>
              <a:xfrm>
                <a:off x="1355196" y="3132737"/>
                <a:ext cx="1274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acc>
                        <m:accPr>
                          <m:chr m:val="̌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96" y="3132737"/>
                <a:ext cx="1274260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392" t="-26667" r="-3684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4:artisticCrisscrossEtching id="{5B66B910-C647-4FD7-A2DE-ACE638935B97}"/>
                  </a:ext>
                </a:extLst>
              </p:cNvPr>
              <p:cNvSpPr txBox="1"/>
              <p:nvPr/>
            </p:nvSpPr>
            <p:spPr>
              <a:xfrm>
                <a:off x="3443274" y="3059972"/>
                <a:ext cx="2309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composition on manifold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Represents perturbation </a:t>
                </a: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274" y="3059972"/>
                <a:ext cx="2309671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792"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259071" y="4310957"/>
            <a:ext cx="246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Gauss-Newton method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150" y="4597973"/>
            <a:ext cx="5124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Levenberg-Marquardt method (Trust region method)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160" y="4936527"/>
            <a:ext cx="2727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Powell’s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dogleg algorithm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6301" y="3932837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Iterative Optimization methods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712" y="5275081"/>
            <a:ext cx="3867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 the shelf package: g2o,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gtsam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ceres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4:artisticCrisscrossEtching id="{D2498261-18A0-4483-A7BE-1265946BE27D}"/>
                  </a:ext>
                </a:extLst>
              </p:cNvPr>
              <p:cNvSpPr/>
              <p:nvPr/>
            </p:nvSpPr>
            <p:spPr>
              <a:xfrm>
                <a:off x="5958692" y="1667869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92" y="1667869"/>
                <a:ext cx="489236" cy="338554"/>
              </a:xfrm>
              <a:prstGeom prst="rect">
                <a:avLst/>
              </a:prstGeom>
              <a:blipFill rotWithShape="1"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4:artisticCrisscrossEtching id="{59D39BF7-A029-487F-9F49-1105864C183F}"/>
                  </a:ext>
                </a:extLst>
              </p:cNvPr>
              <p:cNvSpPr/>
              <p:nvPr/>
            </p:nvSpPr>
            <p:spPr>
              <a:xfrm>
                <a:off x="2954038" y="3104464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38" y="3104464"/>
                <a:ext cx="489236" cy="338554"/>
              </a:xfrm>
              <a:prstGeom prst="rect">
                <a:avLst/>
              </a:prstGeom>
              <a:blipFill rotWithShape="1"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301" y="1124712"/>
            <a:ext cx="21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Inside each iteration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813" y="1741099"/>
            <a:ext cx="4604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Cholesky Factorization --- CHOLMOD,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CXSParse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7502" y="2337773"/>
            <a:ext cx="431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 --- SPQR, Eigen QR module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91" y="3109131"/>
            <a:ext cx="4812742" cy="29019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4" y="1062411"/>
            <a:ext cx="3092074" cy="443990"/>
          </a:xfrm>
          <a:prstGeom prst="rect">
            <a:avLst/>
          </a:prstGeom>
        </p:spPr>
      </p:pic>
      <p:pic>
        <p:nvPicPr>
          <p:cNvPr id="6" name="Picture 5" descr="A picture containing object, clock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4" y="2168276"/>
            <a:ext cx="5039746" cy="6618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 rot="16200000">
            <a:off x="1459284" y="983793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2666293" y="977448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4:artisticCrisscrossEtching id="{9223F65E-F5A9-4344-B1AA-384D16BC27F9}"/>
                  </a:ext>
                </a:extLst>
              </p:cNvPr>
              <p:cNvSpPr txBox="1"/>
              <p:nvPr/>
            </p:nvSpPr>
            <p:spPr>
              <a:xfrm>
                <a:off x="1252563" y="1711502"/>
                <a:ext cx="5398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BA3E0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BA3E06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63" y="1711502"/>
                <a:ext cx="539827" cy="215444"/>
              </a:xfrm>
              <a:prstGeom prst="rect">
                <a:avLst/>
              </a:prstGeom>
              <a:blipFill rotWithShape="1">
                <a:blip r:embed="rId3"/>
                <a:stretch>
                  <a:fillRect l="-561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4:artisticCrisscrossEtching id="{1A0406AC-5518-42E9-9E82-D2A695A21792}"/>
                  </a:ext>
                </a:extLst>
              </p:cNvPr>
              <p:cNvSpPr txBox="1"/>
              <p:nvPr/>
            </p:nvSpPr>
            <p:spPr>
              <a:xfrm>
                <a:off x="2461324" y="1711502"/>
                <a:ext cx="5052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BA3E0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BA3E06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24" y="1711502"/>
                <a:ext cx="505203" cy="215444"/>
              </a:xfrm>
              <a:prstGeom prst="rect">
                <a:avLst/>
              </a:prstGeom>
              <a:blipFill rotWithShape="1">
                <a:blip r:embed="rId4"/>
                <a:stretch>
                  <a:fillRect l="-6024" r="-241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3630175" y="2620443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4:artisticCrisscrossEtching id="{42CE1B68-9AD3-43A9-918B-A568CF33122A}"/>
                  </a:ext>
                </a:extLst>
              </p:cNvPr>
              <p:cNvSpPr txBox="1"/>
              <p:nvPr/>
            </p:nvSpPr>
            <p:spPr>
              <a:xfrm>
                <a:off x="3157198" y="2634893"/>
                <a:ext cx="151288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Jacobian matrix - Partial derivative of F w.r.t camera pose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</m:oMath>
                </a14:m>
                <a:endParaRPr lang="en-US" sz="11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198" y="2634893"/>
                <a:ext cx="1512881" cy="600164"/>
              </a:xfrm>
              <a:prstGeom prst="rect">
                <a:avLst/>
              </a:prstGeom>
              <a:blipFill rotWithShape="1">
                <a:blip r:embed="rId5"/>
                <a:stretch>
                  <a:fillRect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4:artisticCrisscrossEtching id="{E0193239-67AA-4407-96C8-F4C53CDDE453}"/>
                  </a:ext>
                </a:extLst>
              </p:cNvPr>
              <p:cNvSpPr txBox="1"/>
              <p:nvPr/>
            </p:nvSpPr>
            <p:spPr>
              <a:xfrm>
                <a:off x="4207662" y="1519142"/>
                <a:ext cx="164449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Jacobian matrix - Partial derivative of F w.r.t </a:t>
                </a:r>
                <a:r>
                  <a:rPr lang="en-US" altLang="zh-CN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landmark position</a:t>
                </a:r>
                <a:r>
                  <a:rPr lang="en-US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1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62" y="1519142"/>
                <a:ext cx="1644496" cy="600164"/>
              </a:xfrm>
              <a:prstGeom prst="rect">
                <a:avLst/>
              </a:prstGeom>
              <a:blipFill rotWithShape="1">
                <a:blip r:embed="rId6"/>
                <a:stretch>
                  <a:fillRect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4528347" y="2617481"/>
            <a:ext cx="28346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3.2 Visual SLAM BA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4:artisticCrisscrossEtching id="{9FF015A5-F41A-407B-84BE-93B8EB40E565}"/>
                  </a:ext>
                </a:extLst>
              </p:cNvPr>
              <p:cNvSpPr txBox="1"/>
              <p:nvPr/>
            </p:nvSpPr>
            <p:spPr>
              <a:xfrm>
                <a:off x="446654" y="3492006"/>
                <a:ext cx="3858813" cy="587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𝜕𝛿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4" y="3492006"/>
                <a:ext cx="3858813" cy="5872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4:artisticCrisscrossEtching id="{97B6E5D8-E653-45CF-8BAA-7E08933AE945}"/>
                  </a:ext>
                </a:extLst>
              </p:cNvPr>
              <p:cNvSpPr txBox="1"/>
              <p:nvPr/>
            </p:nvSpPr>
            <p:spPr>
              <a:xfrm>
                <a:off x="7101768" y="1383656"/>
                <a:ext cx="769763" cy="270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768" y="1383656"/>
                <a:ext cx="769763" cy="270972"/>
              </a:xfrm>
              <a:prstGeom prst="rect">
                <a:avLst/>
              </a:prstGeom>
              <a:blipFill rotWithShape="1">
                <a:blip r:embed="rId8"/>
                <a:stretch>
                  <a:fillRect l="-3968" r="-238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4:artisticCrisscrossEtching id="{F1ACDAB5-3D27-49B2-AC02-B1CCB272943B}"/>
                  </a:ext>
                </a:extLst>
              </p:cNvPr>
              <p:cNvSpPr/>
              <p:nvPr/>
            </p:nvSpPr>
            <p:spPr>
              <a:xfrm>
                <a:off x="7034871" y="1836537"/>
                <a:ext cx="114871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2×6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1" y="1836537"/>
                <a:ext cx="1148712" cy="358368"/>
              </a:xfrm>
              <a:prstGeom prst="rect">
                <a:avLst/>
              </a:prstGeom>
              <a:blipFill rotWithShape="1">
                <a:blip r:embed="rId9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4:artisticCrisscrossEtching id="{DA262D56-6A5A-4D18-B3F2-EFC727C89A26}"/>
                  </a:ext>
                </a:extLst>
              </p:cNvPr>
              <p:cNvSpPr/>
              <p:nvPr/>
            </p:nvSpPr>
            <p:spPr>
              <a:xfrm>
                <a:off x="7034871" y="2376814"/>
                <a:ext cx="114871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1" y="2376814"/>
                <a:ext cx="1148712" cy="358368"/>
              </a:xfrm>
              <a:prstGeom prst="rect">
                <a:avLst/>
              </a:prstGeom>
              <a:blipFill rotWithShape="1">
                <a:blip r:embed="rId10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4:artisticCrisscrossEtching id="{4CA628D7-AD6F-4A18-AC16-94A1E4559826}"/>
                  </a:ext>
                </a:extLst>
              </p:cNvPr>
              <p:cNvSpPr/>
              <p:nvPr/>
            </p:nvSpPr>
            <p:spPr>
              <a:xfrm>
                <a:off x="5486400" y="3287034"/>
                <a:ext cx="2497863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287034"/>
                <a:ext cx="2497863" cy="11128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16200000">
            <a:off x="7234495" y="3984301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4:artisticCrisscrossEtching id="{255DADCA-302B-4738-BC52-0A63FCE7AD85}"/>
                  </a:ext>
                </a:extLst>
              </p:cNvPr>
              <p:cNvSpPr/>
              <p:nvPr/>
            </p:nvSpPr>
            <p:spPr>
              <a:xfrm>
                <a:off x="6307890" y="4636641"/>
                <a:ext cx="27635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3D point in camera coordinate</a:t>
                </a: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90" y="4636641"/>
                <a:ext cx="2763577" cy="307777"/>
              </a:xfrm>
              <a:prstGeom prst="rect">
                <a:avLst/>
              </a:prstGeom>
              <a:blipFill rotWithShape="1">
                <a:blip r:embed="rId12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4:artisticCrisscrossEtching id="{8DC43CDE-F284-4582-B31B-3B6DD6789654}"/>
                  </a:ext>
                </a:extLst>
              </p:cNvPr>
              <p:cNvSpPr/>
              <p:nvPr/>
            </p:nvSpPr>
            <p:spPr>
              <a:xfrm>
                <a:off x="399577" y="4546658"/>
                <a:ext cx="3136051" cy="628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77" y="4546658"/>
                <a:ext cx="3136051" cy="62876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4:artisticCrisscrossEtching id="{8AC01E0C-B9C1-40A4-A610-995971FE813B}"/>
                  </a:ext>
                </a:extLst>
              </p:cNvPr>
              <p:cNvSpPr/>
              <p:nvPr/>
            </p:nvSpPr>
            <p:spPr>
              <a:xfrm>
                <a:off x="3794843" y="111421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43" y="1114216"/>
                <a:ext cx="489236" cy="338554"/>
              </a:xfrm>
              <a:prstGeom prst="rect">
                <a:avLst/>
              </a:prstGeom>
              <a:blipFill rotWithShape="1">
                <a:blip r:embed="rId1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4:artisticCrisscrossEtching id="{7DF31FC5-76C0-4575-806E-96385F2C4D9C}"/>
                  </a:ext>
                </a:extLst>
              </p:cNvPr>
              <p:cNvSpPr/>
              <p:nvPr/>
            </p:nvSpPr>
            <p:spPr>
              <a:xfrm>
                <a:off x="5649942" y="2296339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942" y="2296339"/>
                <a:ext cx="489236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4:artisticCrisscrossEtching id="{744EE9C5-9102-4EAC-9989-A571BC7CCE72}"/>
                  </a:ext>
                </a:extLst>
              </p:cNvPr>
              <p:cNvSpPr/>
              <p:nvPr/>
            </p:nvSpPr>
            <p:spPr>
              <a:xfrm>
                <a:off x="4528347" y="4691762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47" y="4691762"/>
                <a:ext cx="603050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4:artisticCrisscrossEtching id="{BB87E478-F22C-4748-BFED-E0F92F75EF22}"/>
                  </a:ext>
                </a:extLst>
              </p:cNvPr>
              <p:cNvSpPr/>
              <p:nvPr/>
            </p:nvSpPr>
            <p:spPr>
              <a:xfrm>
                <a:off x="4537010" y="362294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010" y="3622944"/>
                <a:ext cx="603050" cy="338554"/>
              </a:xfrm>
              <a:prstGeom prst="rect">
                <a:avLst/>
              </a:prstGeom>
              <a:blipFill rotWithShape="1"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215900" y="213795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Application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Subtitle 2"/>
          <p:cNvSpPr txBox="1"/>
          <p:nvPr/>
        </p:nvSpPr>
        <p:spPr>
          <a:xfrm>
            <a:off x="375919" y="1011639"/>
            <a:ext cx="8646159" cy="534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SLAM: Simultaneous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Localization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</a:t>
            </a:r>
            <a:endParaRPr lang="en-SG" altLang="zh-CN" sz="1800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287" y="4017180"/>
            <a:ext cx="2772747" cy="1637892"/>
          </a:xfrm>
          <a:prstGeom prst="rect">
            <a:avLst/>
          </a:prstGeom>
        </p:spPr>
      </p:pic>
      <p:sp>
        <p:nvSpPr>
          <p:cNvPr id="8" name="矩形 58"/>
          <p:cNvSpPr/>
          <p:nvPr/>
        </p:nvSpPr>
        <p:spPr>
          <a:xfrm>
            <a:off x="5322848" y="5619817"/>
            <a:ext cx="2995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Augmented Reality (AR) </a:t>
            </a:r>
          </a:p>
        </p:txBody>
      </p:sp>
      <p:pic>
        <p:nvPicPr>
          <p:cNvPr id="9" name="图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23" y="1870419"/>
            <a:ext cx="2237624" cy="1647879"/>
          </a:xfrm>
          <a:prstGeom prst="rect">
            <a:avLst/>
          </a:prstGeom>
        </p:spPr>
      </p:pic>
      <p:sp>
        <p:nvSpPr>
          <p:cNvPr id="10" name="矩形 60"/>
          <p:cNvSpPr/>
          <p:nvPr/>
        </p:nvSpPr>
        <p:spPr>
          <a:xfrm>
            <a:off x="7167594" y="2389044"/>
            <a:ext cx="1680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Visual Servo</a:t>
            </a:r>
          </a:p>
        </p:txBody>
      </p:sp>
      <p:sp>
        <p:nvSpPr>
          <p:cNvPr id="11" name="矩形 61"/>
          <p:cNvSpPr/>
          <p:nvPr/>
        </p:nvSpPr>
        <p:spPr>
          <a:xfrm>
            <a:off x="879836" y="3697655"/>
            <a:ext cx="2667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Intelligent Hardware</a:t>
            </a:r>
          </a:p>
        </p:txBody>
      </p:sp>
      <p:pic>
        <p:nvPicPr>
          <p:cNvPr id="12" name="图片 6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" y="4282223"/>
            <a:ext cx="2667001" cy="1372849"/>
          </a:xfrm>
          <a:prstGeom prst="rect">
            <a:avLst/>
          </a:prstGeom>
        </p:spPr>
      </p:pic>
      <p:sp>
        <p:nvSpPr>
          <p:cNvPr id="13" name="矩形 63"/>
          <p:cNvSpPr/>
          <p:nvPr/>
        </p:nvSpPr>
        <p:spPr>
          <a:xfrm>
            <a:off x="879836" y="5599849"/>
            <a:ext cx="2995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Autonomous Driving</a:t>
            </a:r>
          </a:p>
        </p:txBody>
      </p:sp>
      <p:pic>
        <p:nvPicPr>
          <p:cNvPr id="14" name="图片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" y="1805862"/>
            <a:ext cx="3112681" cy="1775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8" y="1188214"/>
            <a:ext cx="5039746" cy="661855"/>
          </a:xfrm>
          <a:prstGeom prst="rect">
            <a:avLst/>
          </a:prstGeom>
        </p:spPr>
      </p:pic>
      <p:pic>
        <p:nvPicPr>
          <p:cNvPr id="9" name="Picture 8" descr="A close up of a mans face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1" y="2936325"/>
            <a:ext cx="6193477" cy="654701"/>
          </a:xfrm>
          <a:prstGeom prst="rect">
            <a:avLst/>
          </a:prstGeom>
        </p:spPr>
      </p:pic>
      <p:pic>
        <p:nvPicPr>
          <p:cNvPr id="11" name="Picture 10" descr="A person looking at the camera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8" y="2097140"/>
            <a:ext cx="3791144" cy="759538"/>
          </a:xfrm>
          <a:prstGeom prst="rect">
            <a:avLst/>
          </a:prstGeom>
        </p:spPr>
      </p:pic>
      <p:sp>
        <p:nvSpPr>
          <p:cNvPr id="21" name="Title 1"/>
          <p:cNvSpPr txBox="1"/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2" y="1587262"/>
            <a:ext cx="2542836" cy="365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48" y="3527814"/>
            <a:ext cx="4073715" cy="2608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4:artisticCrisscrossEtching id="{FB9B31F3-4C62-446A-81A0-47022584C527}"/>
                  </a:ext>
                </a:extLst>
              </p:cNvPr>
              <p:cNvSpPr txBox="1"/>
              <p:nvPr/>
            </p:nvSpPr>
            <p:spPr>
              <a:xfrm>
                <a:off x="169101" y="4431928"/>
                <a:ext cx="7916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" y="4431928"/>
                <a:ext cx="791639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3077" t="-7576" r="-692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1067929" y="4431928"/>
            <a:ext cx="79902" cy="453751"/>
            <a:chOff x="2567032" y="1627464"/>
            <a:chExt cx="79694" cy="220630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1305969" y="4514846"/>
            <a:ext cx="590550" cy="2342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666898" y="4514846"/>
            <a:ext cx="254729" cy="2342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4:artisticCrisscrossEtching id="{2B114B1E-7557-44BA-8F2A-A113F843CA0C}"/>
                  </a:ext>
                </a:extLst>
              </p:cNvPr>
              <p:cNvSpPr txBox="1"/>
              <p:nvPr/>
            </p:nvSpPr>
            <p:spPr>
              <a:xfrm>
                <a:off x="1410253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53" y="4174815"/>
                <a:ext cx="362125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4:artisticCrisscrossEtching id="{8D3ED774-A4F0-495D-92F3-9A734F20215A}"/>
                  </a:ext>
                </a:extLst>
              </p:cNvPr>
              <p:cNvSpPr txBox="1"/>
              <p:nvPr/>
            </p:nvSpPr>
            <p:spPr>
              <a:xfrm>
                <a:off x="2150143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43" y="4174815"/>
                <a:ext cx="362125" cy="2769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4:artisticCrisscrossEtching id="{4F37AE3D-FB71-44E6-B2C3-EDE1C16B5742}"/>
                  </a:ext>
                </a:extLst>
              </p:cNvPr>
              <p:cNvSpPr txBox="1"/>
              <p:nvPr/>
            </p:nvSpPr>
            <p:spPr>
              <a:xfrm>
                <a:off x="261771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11" y="4174815"/>
                <a:ext cx="362125" cy="276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4:artisticCrisscrossEtching id="{C570ACCF-9C7C-4E33-96B0-22E66F55947A}"/>
                  </a:ext>
                </a:extLst>
              </p:cNvPr>
              <p:cNvSpPr txBox="1"/>
              <p:nvPr/>
            </p:nvSpPr>
            <p:spPr>
              <a:xfrm>
                <a:off x="2979836" y="4174923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36" y="4174923"/>
                <a:ext cx="362125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4:artisticCrisscrossEtching id="{CE0DCCB1-2A34-4F54-BA96-2704DDF8964D}"/>
                  </a:ext>
                </a:extLst>
              </p:cNvPr>
              <p:cNvSpPr txBox="1"/>
              <p:nvPr/>
            </p:nvSpPr>
            <p:spPr>
              <a:xfrm>
                <a:off x="334196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61" y="4174815"/>
                <a:ext cx="362125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4:artisticCrisscrossEtching id="{CA858DFC-AA4F-4B7A-A83D-E8D646AF79F0}"/>
                  </a:ext>
                </a:extLst>
              </p:cNvPr>
              <p:cNvSpPr txBox="1"/>
              <p:nvPr/>
            </p:nvSpPr>
            <p:spPr>
              <a:xfrm>
                <a:off x="3704086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86" y="4174815"/>
                <a:ext cx="362125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4:artisticCrisscrossEtching id="{6E31543D-F5A4-4A01-A76C-9AC55D907DE6}"/>
                  </a:ext>
                </a:extLst>
              </p:cNvPr>
              <p:cNvSpPr txBox="1"/>
              <p:nvPr/>
            </p:nvSpPr>
            <p:spPr>
              <a:xfrm>
                <a:off x="406621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11" y="4174815"/>
                <a:ext cx="362125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4:artisticCrisscrossEtching id="{B9B55546-62EB-4EB3-AA9A-3EA59A7BD78E}"/>
                  </a:ext>
                </a:extLst>
              </p:cNvPr>
              <p:cNvSpPr txBox="1"/>
              <p:nvPr/>
            </p:nvSpPr>
            <p:spPr>
              <a:xfrm>
                <a:off x="4428336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6" y="4174815"/>
                <a:ext cx="362125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 flipH="1">
            <a:off x="4790461" y="4431928"/>
            <a:ext cx="79902" cy="453751"/>
            <a:chOff x="2567032" y="1627464"/>
            <a:chExt cx="79694" cy="2206305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4:artisticCrisscrossEtching id="{5209E72A-CC58-410D-8CBC-A7D24DC642CF}"/>
                  </a:ext>
                </a:extLst>
              </p:cNvPr>
              <p:cNvSpPr/>
              <p:nvPr/>
            </p:nvSpPr>
            <p:spPr>
              <a:xfrm>
                <a:off x="4609398" y="229797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98" y="2297974"/>
                <a:ext cx="603050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4:artisticCrisscrossEtching id="{57D23651-5C67-4088-B041-719BFB67D68F}"/>
                  </a:ext>
                </a:extLst>
              </p:cNvPr>
              <p:cNvSpPr/>
              <p:nvPr/>
            </p:nvSpPr>
            <p:spPr>
              <a:xfrm>
                <a:off x="5448774" y="1355127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74" y="1355127"/>
                <a:ext cx="48923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4:artisticCrisscrossEtching id="{CA09FD11-0B80-42E8-BD1D-418F3EA9D8B7}"/>
                  </a:ext>
                </a:extLst>
              </p:cNvPr>
              <p:cNvSpPr/>
              <p:nvPr/>
            </p:nvSpPr>
            <p:spPr>
              <a:xfrm>
                <a:off x="8654764" y="1581018"/>
                <a:ext cx="4491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64" y="1581018"/>
                <a:ext cx="449162" cy="307777"/>
              </a:xfrm>
              <a:prstGeom prst="rect">
                <a:avLst/>
              </a:prstGeom>
              <a:blipFill rotWithShape="1">
                <a:blip r:embed="rId1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4:artisticCrisscrossEtching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4:artisticCrisscrossEtching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 rotWithShape="1"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4:artisticCrisscrossEtching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4:artisticCrisscrossEtching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4:artisticCrisscrossEtching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4:artisticCrisscrossEtching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 rotWithShape="1"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4:artisticCrisscrossEtching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 rotWithShape="1"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4:artisticCrisscrossEtching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 rotWithShape="1"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4:artisticCrisscrossEtching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4:artisticCrisscrossEtching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4:artisticCrisscrossEtching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4:artisticCrisscrossEtching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4:artisticCrisscrossEtching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4:artisticCrisscrossEtching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4:artisticCrisscrossEtching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4:artisticCrisscrossEtching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4:artisticCrisscrossEtching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4:artisticCrisscrossEtching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 rotWithShape="1"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4:artisticCrisscrossEtching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4:artisticCrisscrossEtching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4:artisticCrisscrossEtching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4:artisticCrisscrossEtching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 rotWithShape="1"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4:artisticCrisscrossEtching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 rotWithShape="1"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4:artisticCrisscrossEtching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 rotWithShape="1"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4:artisticCrisscrossEtching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4:artisticCrisscrossEtching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4:artisticCrisscrossEtching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4:artisticCrisscrossEtching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4:artisticCrisscrossEtching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4:artisticCrisscrossEtching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4:artisticCrisscrossEtching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4:artisticCrisscrossEtching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4:artisticCrisscrossEtching id="{80096CA9-A1E0-4D07-9DB5-F66032E3BC54}"/>
                  </a:ext>
                </a:extLst>
              </p:cNvPr>
              <p:cNvSpPr txBox="1"/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blipFill rotWithShape="1">
                <a:blip r:embed="rId18"/>
                <a:stretch>
                  <a:fillRect t="-7576" r="-2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/>
          <p:cNvGrpSpPr/>
          <p:nvPr/>
        </p:nvGrpSpPr>
        <p:grpSpPr>
          <a:xfrm>
            <a:off x="1717815" y="3858499"/>
            <a:ext cx="79694" cy="2206305"/>
            <a:chOff x="2567032" y="1627464"/>
            <a:chExt cx="79694" cy="2206305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 flipH="1">
            <a:off x="4401517" y="3858499"/>
            <a:ext cx="79694" cy="2206305"/>
            <a:chOff x="2567032" y="1627464"/>
            <a:chExt cx="79694" cy="2206305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1904907" y="3881011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897120" y="486728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970405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230719" y="507232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2991335" y="487090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473072" y="526523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720248" y="547095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3966716" y="567000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218102" y="588999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436805" y="4371445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216271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462137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713523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467657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713523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59389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210775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897120" y="5068702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897120" y="5261611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897120" y="547730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2437648" y="5269988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437648" y="547141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437648" y="566431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437648" y="5880017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4:artisticCrisscrossEtching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 rotWithShape="1">
                <a:blip r:embed="rId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4:artisticCrisscrossEtching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4:artisticCrisscrossEtching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 rotWithShape="1"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4:artisticCrisscrossEtching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4:artisticCrisscrossEtching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4:artisticCrisscrossEtching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4:artisticCrisscrossEtching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 rotWithShape="1"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4:artisticCrisscrossEtching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 rotWithShape="1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4:artisticCrisscrossEtching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4:artisticCrisscrossEtching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4:artisticCrisscrossEtching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4:artisticCrisscrossEtching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4:artisticCrisscrossEtching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4:artisticCrisscrossEtching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4:artisticCrisscrossEtching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4:artisticCrisscrossEtching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4:artisticCrisscrossEtching id="{80096CA9-A1E0-4D07-9DB5-F66032E3BC54}"/>
                  </a:ext>
                </a:extLst>
              </p:cNvPr>
              <p:cNvSpPr txBox="1"/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blipFill rotWithShape="1">
                <a:blip r:embed="rId17"/>
                <a:stretch>
                  <a:fillRect t="-7576" r="-2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/>
          <p:cNvGrpSpPr/>
          <p:nvPr/>
        </p:nvGrpSpPr>
        <p:grpSpPr>
          <a:xfrm>
            <a:off x="1717815" y="3858499"/>
            <a:ext cx="79694" cy="2206305"/>
            <a:chOff x="2567032" y="1627464"/>
            <a:chExt cx="79694" cy="2206305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 flipH="1">
            <a:off x="4401517" y="3858499"/>
            <a:ext cx="79694" cy="2206305"/>
            <a:chOff x="2567032" y="1627464"/>
            <a:chExt cx="79694" cy="2206305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1904907" y="3881011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897120" y="486728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970405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230719" y="507232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2991335" y="487090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473072" y="526523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720248" y="547095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3966716" y="567000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218102" y="588999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436805" y="4371445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216271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462137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713523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467657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713523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59389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210775" y="4371445"/>
            <a:ext cx="161986" cy="3975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897120" y="5068702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897120" y="5261611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897120" y="547730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2437648" y="5269988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437648" y="547141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437648" y="566431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437648" y="5880017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714232" y="4453128"/>
            <a:ext cx="146304" cy="102418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4:artisticCrisscrossEtching id="{7DF4330F-B493-40D2-911F-5F1D3B381C47}"/>
                  </a:ext>
                </a:extLst>
              </p:cNvPr>
              <p:cNvSpPr txBox="1"/>
              <p:nvPr/>
            </p:nvSpPr>
            <p:spPr>
              <a:xfrm>
                <a:off x="8778900" y="4612160"/>
                <a:ext cx="2827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00" y="4612160"/>
                <a:ext cx="282706" cy="215444"/>
              </a:xfrm>
              <a:prstGeom prst="rect">
                <a:avLst/>
              </a:prstGeom>
              <a:blipFill rotWithShape="1">
                <a:blip r:embed="rId19"/>
                <a:stretch>
                  <a:fillRect l="-8696" r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01" y="112471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Schur Complement</a:t>
            </a:r>
            <a:r>
              <a:rPr lang="en-US" altLang="zh-CN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[6]</a:t>
            </a:r>
            <a:endParaRPr lang="en-US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6050" y="6381432"/>
            <a:ext cx="54886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charset="0"/>
              </a:rPr>
              <a:t>[6] Sibley, G.,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Matthies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L., &amp;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Sukhatme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G. (2010). Sliding window filter with application to planetary landing. </a:t>
            </a:r>
            <a:r>
              <a:rPr lang="en-US" sz="1050" i="1" dirty="0">
                <a:solidFill>
                  <a:srgbClr val="222222"/>
                </a:solidFill>
                <a:latin typeface="Arial" charset="0"/>
              </a:rPr>
              <a:t>Journal of Field Robotics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050" i="1" dirty="0">
                <a:solidFill>
                  <a:srgbClr val="222222"/>
                </a:solidFill>
                <a:latin typeface="Arial" charset="0"/>
              </a:rPr>
              <a:t>27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(5), 587-608.</a:t>
            </a:r>
            <a:endParaRPr lang="en-US" sz="1050" dirty="0"/>
          </a:p>
        </p:txBody>
      </p:sp>
      <p:pic>
        <p:nvPicPr>
          <p:cNvPr id="9" name="Picture 8" descr="A screenshot of a cell phone&#10;&#10;Description generated with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" y="1859991"/>
            <a:ext cx="3115110" cy="28293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4:artisticCrisscrossEtching id="{27968B3C-91FB-4273-B20D-732F6142B4A2}"/>
                  </a:ext>
                </a:extLst>
              </p:cNvPr>
              <p:cNvSpPr txBox="1"/>
              <p:nvPr/>
            </p:nvSpPr>
            <p:spPr>
              <a:xfrm>
                <a:off x="2084832" y="3415773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832" y="3415773"/>
                <a:ext cx="38555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4:artisticCrisscrossEtching id="{88D0D73E-F92C-4FC5-8CEA-BC9F04482FE2}"/>
                  </a:ext>
                </a:extLst>
              </p:cNvPr>
              <p:cNvSpPr txBox="1"/>
              <p:nvPr/>
            </p:nvSpPr>
            <p:spPr>
              <a:xfrm>
                <a:off x="375919" y="1859991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" y="1859991"/>
                <a:ext cx="404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4:artisticCrisscrossEtching id="{DBFA93BC-038A-46B7-AB1A-7DAB1400124F}"/>
                  </a:ext>
                </a:extLst>
              </p:cNvPr>
              <p:cNvSpPr txBox="1"/>
              <p:nvPr/>
            </p:nvSpPr>
            <p:spPr>
              <a:xfrm>
                <a:off x="2300496" y="1859991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96" y="1859991"/>
                <a:ext cx="38555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4:artisticCrisscrossEtching id="{4822C2FF-4DAC-4D75-B0B2-09BFFCE88252}"/>
                  </a:ext>
                </a:extLst>
              </p:cNvPr>
              <p:cNvSpPr txBox="1"/>
              <p:nvPr/>
            </p:nvSpPr>
            <p:spPr>
              <a:xfrm>
                <a:off x="146301" y="4036263"/>
                <a:ext cx="50359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1" y="4036263"/>
                <a:ext cx="503599" cy="3742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4:artisticCrisscrossEtching id="{7D47403A-BC30-4439-846F-1DBA33AB4100}"/>
                  </a:ext>
                </a:extLst>
              </p:cNvPr>
              <p:cNvSpPr txBox="1"/>
              <p:nvPr/>
            </p:nvSpPr>
            <p:spPr>
              <a:xfrm>
                <a:off x="3760932" y="2044657"/>
                <a:ext cx="2234330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32" y="2044657"/>
                <a:ext cx="2234330" cy="5464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4:artisticCrisscrossEtching id="{A553A33A-30B8-4E8B-9CE6-4A1FBE64506A}"/>
                  </a:ext>
                </a:extLst>
              </p:cNvPr>
              <p:cNvSpPr txBox="1"/>
              <p:nvPr/>
            </p:nvSpPr>
            <p:spPr>
              <a:xfrm>
                <a:off x="4003318" y="1383036"/>
                <a:ext cx="11373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18" y="1383036"/>
                <a:ext cx="1137363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4839" r="-537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4:artisticCrisscrossEtching id="{69B2B809-9B16-4E65-B62B-57A8CB175F80}"/>
                  </a:ext>
                </a:extLst>
              </p:cNvPr>
              <p:cNvSpPr txBox="1"/>
              <p:nvPr/>
            </p:nvSpPr>
            <p:spPr>
              <a:xfrm>
                <a:off x="3480232" y="3033357"/>
                <a:ext cx="4778424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232" y="3033357"/>
                <a:ext cx="4778424" cy="5464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4:artisticCrisscrossEtching id="{BE15BA31-A2C7-4329-9A27-01772FE23542}"/>
                  </a:ext>
                </a:extLst>
              </p:cNvPr>
              <p:cNvSpPr txBox="1"/>
              <p:nvPr/>
            </p:nvSpPr>
            <p:spPr>
              <a:xfrm>
                <a:off x="3793543" y="4046393"/>
                <a:ext cx="4255011" cy="563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543" y="4046393"/>
                <a:ext cx="4255011" cy="56374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3760932" y="4036263"/>
            <a:ext cx="4287622" cy="326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4:artisticCrisscrossEtching id="{44504094-206B-431C-901F-CEC76CA857D8}"/>
                  </a:ext>
                </a:extLst>
              </p:cNvPr>
              <p:cNvSpPr txBox="1"/>
              <p:nvPr/>
            </p:nvSpPr>
            <p:spPr>
              <a:xfrm>
                <a:off x="799299" y="4954168"/>
                <a:ext cx="75453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second row is eliminated to obtain the Schur complement that involves only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99" y="4954168"/>
                <a:ext cx="7545399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404" t="-9091" r="-81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4:artisticCrisscrossEtching id="{D7BB2FD3-0D9A-4139-8228-E468F0643FFD}"/>
                  </a:ext>
                </a:extLst>
              </p:cNvPr>
              <p:cNvSpPr/>
              <p:nvPr/>
            </p:nvSpPr>
            <p:spPr>
              <a:xfrm>
                <a:off x="8271002" y="2238667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2238667"/>
                <a:ext cx="603050" cy="338554"/>
              </a:xfrm>
              <a:prstGeom prst="rect">
                <a:avLst/>
              </a:prstGeom>
              <a:blipFill rotWithShape="1"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4:artisticCrisscrossEtching id="{9CD3681F-C2E5-490C-BE08-E635C850D058}"/>
                  </a:ext>
                </a:extLst>
              </p:cNvPr>
              <p:cNvSpPr/>
              <p:nvPr/>
            </p:nvSpPr>
            <p:spPr>
              <a:xfrm>
                <a:off x="8271002" y="314383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3143834"/>
                <a:ext cx="603050" cy="338554"/>
              </a:xfrm>
              <a:prstGeom prst="rect">
                <a:avLst/>
              </a:prstGeom>
              <a:blipFill rotWithShape="1"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4:artisticCrisscrossEtching id="{1D5C8047-99EB-4C2B-A352-EBDFC8AB1AE9}"/>
                  </a:ext>
                </a:extLst>
              </p:cNvPr>
              <p:cNvSpPr/>
              <p:nvPr/>
            </p:nvSpPr>
            <p:spPr>
              <a:xfrm>
                <a:off x="8271002" y="4130403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4130403"/>
                <a:ext cx="603050" cy="338554"/>
              </a:xfrm>
              <a:prstGeom prst="rect">
                <a:avLst/>
              </a:prstGeom>
              <a:blipFill rotWithShape="1"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4:artisticCrisscrossEtching id="{35CEAFEA-B3CD-4655-8EBD-4AE25A611FB2}"/>
                  </a:ext>
                </a:extLst>
              </p:cNvPr>
              <p:cNvSpPr txBox="1"/>
              <p:nvPr/>
            </p:nvSpPr>
            <p:spPr>
              <a:xfrm>
                <a:off x="3414182" y="5333354"/>
                <a:ext cx="345299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brk m:alnAt="7"/>
                        </m:rP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82" y="5333354"/>
                <a:ext cx="3452997" cy="283219"/>
              </a:xfrm>
              <a:prstGeom prst="rect">
                <a:avLst/>
              </a:prstGeom>
              <a:blipFill rotWithShape="1">
                <a:blip r:embed="rId14"/>
                <a:stretch>
                  <a:fillRect l="-194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4:artisticCrisscrossEtching id="{6B3F5DC6-8891-4676-B5DF-6C7079E45337}"/>
                  </a:ext>
                </a:extLst>
              </p:cNvPr>
              <p:cNvSpPr/>
              <p:nvPr/>
            </p:nvSpPr>
            <p:spPr>
              <a:xfrm>
                <a:off x="8271002" y="5316705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5316705"/>
                <a:ext cx="603050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3480232" y="5655259"/>
            <a:ext cx="13978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60928" y="5632094"/>
            <a:ext cx="13978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4:artisticCrisscrossEtching id="{8E802CF2-7389-4B2A-9592-14C3132680A0}"/>
                  </a:ext>
                </a:extLst>
              </p:cNvPr>
              <p:cNvSpPr txBox="1"/>
              <p:nvPr/>
            </p:nvSpPr>
            <p:spPr>
              <a:xfrm>
                <a:off x="4179164" y="5741895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164" y="5741895"/>
                <a:ext cx="184345" cy="276999"/>
              </a:xfrm>
              <a:prstGeom prst="rect">
                <a:avLst/>
              </a:prstGeom>
              <a:blipFill rotWithShape="1">
                <a:blip r:embed="rId16"/>
                <a:stretch>
                  <a:fillRect l="-33333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4:artisticCrisscrossEtching id="{1207464E-235B-4293-B838-759444EDF582}"/>
                  </a:ext>
                </a:extLst>
              </p:cNvPr>
              <p:cNvSpPr txBox="1"/>
              <p:nvPr/>
            </p:nvSpPr>
            <p:spPr>
              <a:xfrm>
                <a:off x="6190306" y="56789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06" y="5678946"/>
                <a:ext cx="286873" cy="276999"/>
              </a:xfrm>
              <a:prstGeom prst="rect">
                <a:avLst/>
              </a:prstGeom>
              <a:blipFill rotWithShape="1">
                <a:blip r:embed="rId17"/>
                <a:stretch>
                  <a:fillRect l="-20833" t="-2222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/>
          <p:cNvSpPr txBox="1"/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3.4 Marginalization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01" y="1124712"/>
            <a:ext cx="174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Sliding Window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78" y="1124712"/>
            <a:ext cx="2954421" cy="29683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4:artisticCrisscrossEtching id="{B6CA808E-13B4-4DB1-9CAE-A4217B78C988}"/>
                  </a:ext>
                </a:extLst>
              </p:cNvPr>
              <p:cNvSpPr txBox="1"/>
              <p:nvPr/>
            </p:nvSpPr>
            <p:spPr>
              <a:xfrm>
                <a:off x="832930" y="1774229"/>
                <a:ext cx="1853120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30" y="1774229"/>
                <a:ext cx="1853120" cy="281937"/>
              </a:xfrm>
              <a:prstGeom prst="rect">
                <a:avLst/>
              </a:prstGeom>
              <a:blipFill rotWithShape="1">
                <a:blip r:embed="rId2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575881" y="2042809"/>
            <a:ext cx="0" cy="398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3898" y="2056166"/>
            <a:ext cx="496111" cy="385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19151" y="1873532"/>
            <a:ext cx="103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separator</a:t>
            </a:r>
            <a:endParaRPr lang="en-SG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1209" y="2413854"/>
            <a:ext cx="149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Variable to be marginalized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2755" y="2413854"/>
            <a:ext cx="1399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Variable related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4:artisticCrisscrossEtching id="{59CC7E52-22E7-469B-90E3-05F8A8F4BBFC}"/>
                  </a:ext>
                </a:extLst>
              </p:cNvPr>
              <p:cNvSpPr txBox="1"/>
              <p:nvPr/>
            </p:nvSpPr>
            <p:spPr>
              <a:xfrm>
                <a:off x="3005518" y="1760872"/>
                <a:ext cx="1853120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18" y="1760872"/>
                <a:ext cx="1853120" cy="281937"/>
              </a:xfrm>
              <a:prstGeom prst="rect">
                <a:avLst/>
              </a:prstGeom>
              <a:blipFill rotWithShape="1">
                <a:blip r:embed="rId3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4" y="3114265"/>
            <a:ext cx="4750349" cy="806662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06" y="4098118"/>
            <a:ext cx="1832063" cy="724988"/>
          </a:xfrm>
          <a:prstGeom prst="rect">
            <a:avLst/>
          </a:prstGeom>
        </p:spPr>
      </p:pic>
      <p:pic>
        <p:nvPicPr>
          <p:cNvPr id="9" name="Picture 8" descr="A picture containing map&#10;&#10;Description generated with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01" y="4190052"/>
            <a:ext cx="1978149" cy="1860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32930" y="5052923"/>
            <a:ext cx="177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Follow equation 16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4:artisticCrisscrossEtching id="{E0B008EA-F51F-4BE0-BAD2-97530993EDBF}"/>
                  </a:ext>
                </a:extLst>
              </p:cNvPr>
              <p:cNvSpPr txBox="1"/>
              <p:nvPr/>
            </p:nvSpPr>
            <p:spPr>
              <a:xfrm>
                <a:off x="1047527" y="5391587"/>
                <a:ext cx="4654095" cy="299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𝒃𝒃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27" y="5391587"/>
                <a:ext cx="4654095" cy="299121"/>
              </a:xfrm>
              <a:prstGeom prst="rect">
                <a:avLst/>
              </a:prstGeom>
              <a:blipFill rotWithShape="1">
                <a:blip r:embed="rId7"/>
                <a:stretch>
                  <a:fillRect l="-104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4:artisticCrisscrossEtching id="{90A6A561-5543-4BCB-9F4A-DC8645F34252}"/>
                  </a:ext>
                </a:extLst>
              </p:cNvPr>
              <p:cNvSpPr/>
              <p:nvPr/>
            </p:nvSpPr>
            <p:spPr>
              <a:xfrm>
                <a:off x="5868528" y="539473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28" y="5394734"/>
                <a:ext cx="603050" cy="338554"/>
              </a:xfrm>
              <a:prstGeom prst="rect">
                <a:avLst/>
              </a:prstGeom>
              <a:blipFill rotWithShape="1"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3.4 Marginalization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01" y="1124712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Jacobian Estimation [7]: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96892" y="6371873"/>
            <a:ext cx="563270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ea typeface="Cambria" panose="02040503050406030204" pitchFamily="18" charset="0"/>
              </a:rPr>
              <a:t>[7] Huang, G. P., </a:t>
            </a:r>
            <a:r>
              <a:rPr lang="en-US" sz="1000" dirty="0" err="1">
                <a:ea typeface="Cambria" panose="02040503050406030204" pitchFamily="18" charset="0"/>
              </a:rPr>
              <a:t>Mourikis</a:t>
            </a:r>
            <a:r>
              <a:rPr lang="en-US" sz="1000" dirty="0">
                <a:ea typeface="Cambria" panose="02040503050406030204" pitchFamily="18" charset="0"/>
              </a:rPr>
              <a:t>, A. I., &amp; </a:t>
            </a:r>
            <a:r>
              <a:rPr lang="en-US" sz="1000" dirty="0" err="1">
                <a:ea typeface="Cambria" panose="02040503050406030204" pitchFamily="18" charset="0"/>
              </a:rPr>
              <a:t>Roumeliotis</a:t>
            </a:r>
            <a:r>
              <a:rPr lang="en-US" sz="1000" dirty="0">
                <a:ea typeface="Cambria" panose="02040503050406030204" pitchFamily="18" charset="0"/>
              </a:rPr>
              <a:t>, S. I. (2009). A first-estimates Jacobian EKF for improving SLAM consistency. In </a:t>
            </a:r>
            <a:r>
              <a:rPr lang="en-US" sz="1000" i="1" dirty="0">
                <a:ea typeface="Cambria" panose="02040503050406030204" pitchFamily="18" charset="0"/>
              </a:rPr>
              <a:t>Experimental Robotics</a:t>
            </a:r>
            <a:r>
              <a:rPr lang="en-US" sz="1000" dirty="0">
                <a:ea typeface="Cambria" panose="02040503050406030204" pitchFamily="18" charset="0"/>
              </a:rPr>
              <a:t>(pp. 373-382). Springer Berlin Heidelberg.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" y="3306196"/>
            <a:ext cx="3145552" cy="1187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4:artisticCrisscrossEtching id="{24666528-3F18-44CF-88CD-902808FF02EB}"/>
                  </a:ext>
                </a:extLst>
              </p:cNvPr>
              <p:cNvSpPr txBox="1"/>
              <p:nvPr/>
            </p:nvSpPr>
            <p:spPr>
              <a:xfrm>
                <a:off x="4089018" y="3530654"/>
                <a:ext cx="1928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18" y="3530654"/>
                <a:ext cx="192854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949" t="-2174" r="-41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4:artisticCrisscrossEtching id="{202B369A-7B13-4E93-B05E-7873024C086A}"/>
                  </a:ext>
                </a:extLst>
              </p:cNvPr>
              <p:cNvSpPr/>
              <p:nvPr/>
            </p:nvSpPr>
            <p:spPr>
              <a:xfrm>
                <a:off x="510382" y="1774229"/>
                <a:ext cx="8603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we fix the linearization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̆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no longer use updated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get Jacobian. </a:t>
                </a:r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2" y="1774229"/>
                <a:ext cx="86034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38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41542" y="2281840"/>
            <a:ext cx="207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Follow equation 17</a:t>
            </a:r>
            <a:endParaRPr lang="en-S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4:artisticCrisscrossEtching id="{DFD7A6DD-64DD-4D7B-A6A2-82258D94CE7C}"/>
                  </a:ext>
                </a:extLst>
              </p:cNvPr>
              <p:cNvSpPr txBox="1"/>
              <p:nvPr/>
            </p:nvSpPr>
            <p:spPr>
              <a:xfrm>
                <a:off x="2485056" y="2315402"/>
                <a:ext cx="4654095" cy="299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𝒃𝒃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56" y="2315402"/>
                <a:ext cx="4654095" cy="299121"/>
              </a:xfrm>
              <a:prstGeom prst="rect">
                <a:avLst/>
              </a:prstGeom>
              <a:blipFill rotWithShape="1">
                <a:blip r:embed="rId4"/>
                <a:stretch>
                  <a:fillRect l="-1048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4:artisticCrisscrossEtching id="{E6BA32B4-75AA-404E-9576-C97742C5BA0A}"/>
                  </a:ext>
                </a:extLst>
              </p:cNvPr>
              <p:cNvSpPr txBox="1"/>
              <p:nvPr/>
            </p:nvSpPr>
            <p:spPr>
              <a:xfrm>
                <a:off x="4089018" y="3977629"/>
                <a:ext cx="1405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18" y="3977629"/>
                <a:ext cx="1405192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5652" r="-17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4:artisticCrisscrossEtching id="{77BDB95E-C4E5-4F21-9C35-7E17EED95DED}"/>
                  </a:ext>
                </a:extLst>
              </p:cNvPr>
              <p:cNvSpPr txBox="1"/>
              <p:nvPr/>
            </p:nvSpPr>
            <p:spPr>
              <a:xfrm>
                <a:off x="5759864" y="3985390"/>
                <a:ext cx="636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64" y="3985390"/>
                <a:ext cx="636392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4808" r="-86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pic>
        <p:nvPicPr>
          <p:cNvPr id="3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7423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31626" y="432435"/>
            <a:ext cx="202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Elimination Order: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02047" y="865775"/>
            <a:ext cx="43174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[8]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Kaess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M., Johannsson, H., Roberts, R., Ila, V., Leonard, J. J., &amp;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Dellaert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F. (2012). iSAM2: Incremental smoothing and mapping using the Bayes tree.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The International Journal of Robotics Research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charset="0"/>
              </a:rPr>
              <a:t>31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(2), 216-235.</a:t>
            </a:r>
            <a:endParaRPr lang="en-US" sz="10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000" dirty="0">
                <a:solidFill>
                  <a:srgbClr val="222222"/>
                </a:solidFill>
                <a:latin typeface="Arial" charset="0"/>
              </a:rPr>
              <a:t>[9] Frank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Dellart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, Michael </a:t>
            </a:r>
            <a:r>
              <a:rPr lang="en-US" sz="1000" dirty="0" err="1">
                <a:solidFill>
                  <a:srgbClr val="222222"/>
                </a:solidFill>
                <a:latin typeface="Arial" charset="0"/>
              </a:rPr>
              <a:t>Kaess</a:t>
            </a:r>
            <a:r>
              <a:rPr lang="en-US" sz="1000" dirty="0">
                <a:solidFill>
                  <a:srgbClr val="222222"/>
                </a:solidFill>
                <a:latin typeface="Arial" charset="0"/>
              </a:rPr>
              <a:t>. (2017). Factor Graph for Robot Perception. </a:t>
            </a:r>
            <a:endParaRPr lang="en-US" sz="1000" dirty="0"/>
          </a:p>
        </p:txBody>
      </p:sp>
      <p:pic>
        <p:nvPicPr>
          <p:cNvPr id="16" name="Picture 15" descr="A close up of a map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26" y="2157983"/>
            <a:ext cx="4236886" cy="462205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3.5 Pose-only BA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Title 1"/>
          <p:cNvSpPr txBox="1"/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572768" y="1709928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9424" y="1874520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72968" y="1545336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" idx="3"/>
            <a:endCxn id="3" idx="0"/>
          </p:cNvCxnSpPr>
          <p:nvPr/>
        </p:nvCxnSpPr>
        <p:spPr>
          <a:xfrm flipH="1">
            <a:off x="871794" y="1850416"/>
            <a:ext cx="722400" cy="119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4"/>
            <a:endCxn id="16" idx="5"/>
          </p:cNvCxnSpPr>
          <p:nvPr/>
        </p:nvCxnSpPr>
        <p:spPr>
          <a:xfrm flipH="1">
            <a:off x="1494316" y="1874520"/>
            <a:ext cx="151604" cy="139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4"/>
            <a:endCxn id="17" idx="5"/>
          </p:cNvCxnSpPr>
          <p:nvPr/>
        </p:nvCxnSpPr>
        <p:spPr>
          <a:xfrm flipH="1">
            <a:off x="2198404" y="2039112"/>
            <a:ext cx="124172" cy="110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" idx="5"/>
            <a:endCxn id="17" idx="0"/>
          </p:cNvCxnSpPr>
          <p:nvPr/>
        </p:nvCxnSpPr>
        <p:spPr>
          <a:xfrm>
            <a:off x="1697646" y="1850416"/>
            <a:ext cx="422305" cy="119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80013" y="2670048"/>
            <a:ext cx="3334787" cy="725208"/>
            <a:chOff x="780013" y="2670048"/>
            <a:chExt cx="3334787" cy="725208"/>
          </a:xfrm>
        </p:grpSpPr>
        <p:sp>
          <p:nvSpPr>
            <p:cNvPr id="3" name="Isosceles Triangle 2"/>
            <p:cNvSpPr/>
            <p:nvPr/>
          </p:nvSpPr>
          <p:spPr>
            <a:xfrm rot="20889448">
              <a:off x="780013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20889448">
              <a:off x="1324082" y="3175800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20889448">
              <a:off x="2028170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20889448">
              <a:off x="2732258" y="291410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20889448">
              <a:off x="3555216" y="2825494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914400" y="2670048"/>
              <a:ext cx="3200400" cy="649247"/>
            </a:xfrm>
            <a:custGeom>
              <a:avLst/>
              <a:gdLst>
                <a:gd name="connsiteX0" fmla="*/ 0 w 3200400"/>
                <a:gd name="connsiteY0" fmla="*/ 521208 h 649247"/>
                <a:gd name="connsiteX1" fmla="*/ 548640 w 3200400"/>
                <a:gd name="connsiteY1" fmla="*/ 649224 h 649247"/>
                <a:gd name="connsiteX2" fmla="*/ 1188720 w 3200400"/>
                <a:gd name="connsiteY2" fmla="*/ 530352 h 649247"/>
                <a:gd name="connsiteX3" fmla="*/ 1947672 w 3200400"/>
                <a:gd name="connsiteY3" fmla="*/ 365760 h 649247"/>
                <a:gd name="connsiteX4" fmla="*/ 2916936 w 3200400"/>
                <a:gd name="connsiteY4" fmla="*/ 192024 h 649247"/>
                <a:gd name="connsiteX5" fmla="*/ 3200400 w 3200400"/>
                <a:gd name="connsiteY5" fmla="*/ 0 h 6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0400" h="649247">
                  <a:moveTo>
                    <a:pt x="0" y="521208"/>
                  </a:moveTo>
                  <a:cubicBezTo>
                    <a:pt x="175260" y="584454"/>
                    <a:pt x="350520" y="647700"/>
                    <a:pt x="548640" y="649224"/>
                  </a:cubicBezTo>
                  <a:cubicBezTo>
                    <a:pt x="746760" y="650748"/>
                    <a:pt x="955548" y="577596"/>
                    <a:pt x="1188720" y="530352"/>
                  </a:cubicBezTo>
                  <a:cubicBezTo>
                    <a:pt x="1421892" y="483108"/>
                    <a:pt x="1659636" y="422148"/>
                    <a:pt x="1947672" y="365760"/>
                  </a:cubicBezTo>
                  <a:cubicBezTo>
                    <a:pt x="2235708" y="309372"/>
                    <a:pt x="2708148" y="252984"/>
                    <a:pt x="2916936" y="192024"/>
                  </a:cubicBezTo>
                  <a:cubicBezTo>
                    <a:pt x="3125724" y="131064"/>
                    <a:pt x="3163062" y="65532"/>
                    <a:pt x="3200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80563" y="2211556"/>
            <a:ext cx="3334787" cy="725208"/>
            <a:chOff x="780013" y="2670048"/>
            <a:chExt cx="3334787" cy="725208"/>
          </a:xfrm>
        </p:grpSpPr>
        <p:sp>
          <p:nvSpPr>
            <p:cNvPr id="36" name="Isosceles Triangle 35"/>
            <p:cNvSpPr/>
            <p:nvPr/>
          </p:nvSpPr>
          <p:spPr>
            <a:xfrm rot="20889448">
              <a:off x="780013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20889448">
              <a:off x="1324082" y="3175800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0889448">
              <a:off x="2028170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20889448">
              <a:off x="2732258" y="291410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20889448">
              <a:off x="3555216" y="2825494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914400" y="2670048"/>
              <a:ext cx="3200400" cy="649247"/>
            </a:xfrm>
            <a:custGeom>
              <a:avLst/>
              <a:gdLst>
                <a:gd name="connsiteX0" fmla="*/ 0 w 3200400"/>
                <a:gd name="connsiteY0" fmla="*/ 521208 h 649247"/>
                <a:gd name="connsiteX1" fmla="*/ 548640 w 3200400"/>
                <a:gd name="connsiteY1" fmla="*/ 649224 h 649247"/>
                <a:gd name="connsiteX2" fmla="*/ 1188720 w 3200400"/>
                <a:gd name="connsiteY2" fmla="*/ 530352 h 649247"/>
                <a:gd name="connsiteX3" fmla="*/ 1947672 w 3200400"/>
                <a:gd name="connsiteY3" fmla="*/ 365760 h 649247"/>
                <a:gd name="connsiteX4" fmla="*/ 2916936 w 3200400"/>
                <a:gd name="connsiteY4" fmla="*/ 192024 h 649247"/>
                <a:gd name="connsiteX5" fmla="*/ 3200400 w 3200400"/>
                <a:gd name="connsiteY5" fmla="*/ 0 h 6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0400" h="649247">
                  <a:moveTo>
                    <a:pt x="0" y="521208"/>
                  </a:moveTo>
                  <a:cubicBezTo>
                    <a:pt x="175260" y="584454"/>
                    <a:pt x="350520" y="647700"/>
                    <a:pt x="548640" y="649224"/>
                  </a:cubicBezTo>
                  <a:cubicBezTo>
                    <a:pt x="746760" y="650748"/>
                    <a:pt x="955548" y="577596"/>
                    <a:pt x="1188720" y="530352"/>
                  </a:cubicBezTo>
                  <a:cubicBezTo>
                    <a:pt x="1421892" y="483108"/>
                    <a:pt x="1659636" y="422148"/>
                    <a:pt x="1947672" y="365760"/>
                  </a:cubicBezTo>
                  <a:cubicBezTo>
                    <a:pt x="2235708" y="309372"/>
                    <a:pt x="2708148" y="252984"/>
                    <a:pt x="2916936" y="192024"/>
                  </a:cubicBezTo>
                  <a:cubicBezTo>
                    <a:pt x="3125724" y="131064"/>
                    <a:pt x="3163062" y="65532"/>
                    <a:pt x="3200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/>
          <p:cNvCxnSpPr>
            <a:stCxn id="14" idx="5"/>
            <a:endCxn id="33" idx="3"/>
          </p:cNvCxnSpPr>
          <p:nvPr/>
        </p:nvCxnSpPr>
        <p:spPr>
          <a:xfrm>
            <a:off x="2374302" y="2015008"/>
            <a:ext cx="487770" cy="102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4"/>
            <a:endCxn id="18" idx="5"/>
          </p:cNvCxnSpPr>
          <p:nvPr/>
        </p:nvCxnSpPr>
        <p:spPr>
          <a:xfrm flipH="1">
            <a:off x="2902492" y="1709928"/>
            <a:ext cx="343628" cy="130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4"/>
            <a:endCxn id="19" idx="5"/>
          </p:cNvCxnSpPr>
          <p:nvPr/>
        </p:nvCxnSpPr>
        <p:spPr>
          <a:xfrm>
            <a:off x="3246120" y="1709928"/>
            <a:ext cx="479330" cy="121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" idx="4"/>
            <a:endCxn id="16" idx="5"/>
          </p:cNvCxnSpPr>
          <p:nvPr/>
        </p:nvCxnSpPr>
        <p:spPr>
          <a:xfrm flipH="1">
            <a:off x="1494316" y="2039112"/>
            <a:ext cx="828260" cy="1234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grpSp>
        <p:nvGrpSpPr>
          <p:cNvPr id="7" name="组合 7"/>
          <p:cNvGrpSpPr/>
          <p:nvPr/>
        </p:nvGrpSpPr>
        <p:grpSpPr>
          <a:xfrm>
            <a:off x="3815729" y="2672729"/>
            <a:ext cx="1512542" cy="1512542"/>
            <a:chOff x="3001566" y="2024009"/>
            <a:chExt cx="2155072" cy="2155072"/>
          </a:xfrm>
          <a:solidFill>
            <a:schemeClr val="accent1"/>
          </a:solidFill>
        </p:grpSpPr>
        <p:sp>
          <p:nvSpPr>
            <p:cNvPr id="9" name="椭圆 8"/>
            <p:cNvSpPr/>
            <p:nvPr/>
          </p:nvSpPr>
          <p:spPr>
            <a:xfrm>
              <a:off x="3001566" y="2024009"/>
              <a:ext cx="2155072" cy="21550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4"/>
            <p:cNvSpPr/>
            <p:nvPr/>
          </p:nvSpPr>
          <p:spPr>
            <a:xfrm>
              <a:off x="3317169" y="2339612"/>
              <a:ext cx="1523866" cy="152386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Helvetica" panose="020B0604020202020204" pitchFamily="34" charset="0"/>
                  <a:ea typeface="Gadugi" panose="020B0502040204020203" pitchFamily="34" charset="0"/>
                  <a:cs typeface="Helvetica" panose="020B0604020202020204" pitchFamily="34" charset="0"/>
                </a:rPr>
                <a:t>Q&amp;A</a:t>
              </a:r>
              <a:endParaRPr lang="zh-CN" altLang="en-US" sz="2800" kern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3564659" y="1828562"/>
            <a:ext cx="557934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Camera Sensor (visible spectrum)  </a:t>
            </a:r>
            <a:r>
              <a:rPr lang="en-US" altLang="zh-CN" dirty="0">
                <a:ln w="0"/>
                <a:solidFill>
                  <a:srgbClr val="BA3E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Passive sensor</a:t>
            </a:r>
            <a:endParaRPr lang="en-US" altLang="zh-CN" dirty="0">
              <a:ln w="0"/>
              <a:solidFill>
                <a:srgbClr val="BA3E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Pros : </a:t>
            </a:r>
            <a:endParaRPr lang="en-US" altLang="zh-CN" sz="1600" u="sng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Provide abundant </a:t>
            </a:r>
            <a:r>
              <a:rPr lang="en-US" altLang="ko-KR" sz="1400" u="sng" dirty="0">
                <a:latin typeface="Palatino Linotype" panose="02040502050505030304" pitchFamily="18" charset="0"/>
              </a:rPr>
              <a:t>meaningful</a:t>
            </a:r>
            <a:r>
              <a:rPr lang="en-US" altLang="ko-KR" sz="1400" dirty="0">
                <a:latin typeface="Palatino Linotype" panose="02040502050505030304" pitchFamily="18" charset="0"/>
              </a:rPr>
              <a:t> information (color, texture, shape…)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Low price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Light weight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Cons : </a:t>
            </a:r>
            <a:endParaRPr lang="en-US" altLang="zh-CN" sz="1600" u="sng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Strong environment assumptions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Large amount of calculation</a:t>
            </a:r>
            <a:endParaRPr lang="en-US" altLang="ko-KR" sz="1400" u="sng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u="sng" dirty="0">
                <a:latin typeface="Palatino Linotype" panose="02040502050505030304" pitchFamily="18" charset="0"/>
              </a:rPr>
              <a:t>Numerical instabilities, ill-conditioned problems, image noise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6867" y="1828562"/>
            <a:ext cx="33477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Laser Sensor  </a:t>
            </a:r>
            <a:r>
              <a:rPr lang="en-US" altLang="zh-CN" dirty="0">
                <a:ln w="0"/>
                <a:solidFill>
                  <a:srgbClr val="BA3E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Active sensor</a:t>
            </a:r>
            <a:endParaRPr lang="en-US" altLang="zh-CN" dirty="0">
              <a:ln w="0"/>
              <a:solidFill>
                <a:srgbClr val="BA3E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Pros : </a:t>
            </a:r>
            <a:endParaRPr lang="en-US" altLang="zh-CN" sz="1600" u="sng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Accurate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Fast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Calculation amount smaller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Cons : </a:t>
            </a:r>
            <a:endParaRPr lang="en-US" altLang="zh-CN" sz="1600" u="sng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Large in size</a:t>
            </a:r>
            <a:endParaRPr lang="en-US" altLang="ko-KR" sz="1400" dirty="0"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High power consumption</a:t>
            </a:r>
            <a:endParaRPr lang="en-US" altLang="ko-KR" sz="1400" u="sng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charset="0"/>
              <a:buChar char="X"/>
              <a:defRPr/>
            </a:pPr>
            <a:r>
              <a:rPr lang="en-US" altLang="ko-KR" sz="1400" u="sng" dirty="0">
                <a:latin typeface="Palatino Linotype" panose="02040502050505030304" pitchFamily="18" charset="0"/>
              </a:rPr>
              <a:t>High price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Sensor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23" y="1019437"/>
            <a:ext cx="69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Interoceptive sensors: IMU, wheel encoder, cameras,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867" y="5210087"/>
            <a:ext cx="609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Exteroce</a:t>
            </a:r>
            <a:r>
              <a:rPr lang="en-US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ptive sensors: GPS, artificial markers, etc.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3" name="Rectangle: Rounded Corners 2"/>
          <p:cNvSpPr/>
          <p:nvPr/>
        </p:nvSpPr>
        <p:spPr>
          <a:xfrm>
            <a:off x="20066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340868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661670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375920" y="230124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Low cost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61148" y="3009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No range limitation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564088" y="230124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Acquire depth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3549316" y="3009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No range limitation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774649" y="2247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Active acquire depth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759877" y="295656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Better reconstruction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745105" y="3727451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Small detection range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3474720" y="3735071"/>
            <a:ext cx="2171700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Complex configuration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3534544" y="4443731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Complex calculation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1148" y="3718560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Scale uncertainty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346376" y="4427220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Initialization issue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6730332" y="4306571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Small detection range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6730333" y="4862195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Sensitive to </a:t>
            </a:r>
            <a:r>
              <a:rPr lang="en-US" altLang="zh-CN" sz="1400" dirty="0">
                <a:latin typeface="Palatino Linotype" panose="02040502050505030304" pitchFamily="18" charset="0"/>
              </a:rPr>
              <a:t>material textures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706" y="1844010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Monocular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12233" y="18452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Stereo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483" y="183769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RGB-D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pic>
        <p:nvPicPr>
          <p:cNvPr id="28" name="Picture 27" descr="A projector screen&#10;&#10;Description generated with high confidenc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4163"/>
          <a:stretch>
            <a:fillRect/>
          </a:stretch>
        </p:blipFill>
        <p:spPr>
          <a:xfrm>
            <a:off x="3994308" y="1005779"/>
            <a:ext cx="2015823" cy="649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 close up of a devic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14100" r="9110" b="9008"/>
          <a:stretch>
            <a:fillRect/>
          </a:stretch>
        </p:blipFill>
        <p:spPr>
          <a:xfrm>
            <a:off x="7448550" y="844527"/>
            <a:ext cx="1653540" cy="810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A close up of a camera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907" r="4433" b="7531"/>
          <a:stretch>
            <a:fillRect/>
          </a:stretch>
        </p:blipFill>
        <p:spPr>
          <a:xfrm>
            <a:off x="1648861" y="901647"/>
            <a:ext cx="1179240" cy="864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Sensor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2024743" y="1226820"/>
            <a:ext cx="5094513" cy="28043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2463" y="2436910"/>
            <a:ext cx="5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SFM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Definition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113861" y="1632940"/>
            <a:ext cx="3928652" cy="19921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265024" y="1900104"/>
            <a:ext cx="2717072" cy="13813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5117" y="2475108"/>
            <a:ext cx="85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VSLAM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78511" y="2416361"/>
            <a:ext cx="54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VO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413" y="4010696"/>
            <a:ext cx="282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Input: </a:t>
            </a:r>
            <a:r>
              <a:rPr lang="en-US" altLang="zh-CN" sz="1600" dirty="0">
                <a:latin typeface="Palatino Linotype" panose="02040502050505030304" pitchFamily="18" charset="0"/>
              </a:rPr>
              <a:t>unordered image sets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413" y="4413470"/>
            <a:ext cx="282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Output: </a:t>
            </a:r>
            <a:r>
              <a:rPr lang="en-US" altLang="zh-CN" sz="1600" dirty="0">
                <a:latin typeface="Palatino Linotype" panose="02040502050505030304" pitchFamily="18" charset="0"/>
              </a:rPr>
              <a:t>6DOF pose and 3D reconstruction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cxnSp>
        <p:nvCxnSpPr>
          <p:cNvPr id="6" name="Connector: Elbow 5"/>
          <p:cNvCxnSpPr>
            <a:stCxn id="12" idx="1"/>
          </p:cNvCxnSpPr>
          <p:nvPr/>
        </p:nvCxnSpPr>
        <p:spPr>
          <a:xfrm rot="10800000" flipV="1">
            <a:off x="1150625" y="2590799"/>
            <a:ext cx="1131839" cy="128778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25286" y="3723924"/>
            <a:ext cx="1402585" cy="276999"/>
          </a:xfrm>
          <a:prstGeom prst="rect">
            <a:avLst/>
          </a:prstGeom>
          <a:noFill/>
          <a:ln w="12700">
            <a:solidFill>
              <a:srgbClr val="BA3E06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BA3E06"/>
                </a:solidFill>
                <a:latin typeface="Palatino Linotype" panose="02040502050505030304" pitchFamily="18" charset="0"/>
              </a:rPr>
              <a:t>Local </a:t>
            </a:r>
            <a:r>
              <a:rPr lang="en-US" altLang="zh-CN" sz="1200" dirty="0">
                <a:latin typeface="Palatino Linotype" panose="02040502050505030304" pitchFamily="18" charset="0"/>
              </a:rPr>
              <a:t>consistency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39018" y="4179973"/>
            <a:ext cx="1452012" cy="276999"/>
          </a:xfrm>
          <a:prstGeom prst="rect">
            <a:avLst/>
          </a:prstGeom>
          <a:noFill/>
          <a:ln w="12700">
            <a:solidFill>
              <a:srgbClr val="BA3E06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BA3E06"/>
                </a:solidFill>
                <a:latin typeface="Palatino Linotype" panose="02040502050505030304" pitchFamily="18" charset="0"/>
              </a:rPr>
              <a:t>Global </a:t>
            </a:r>
            <a:r>
              <a:rPr lang="en-US" altLang="zh-CN" sz="1200" dirty="0">
                <a:latin typeface="Palatino Linotype" panose="02040502050505030304" pitchFamily="18" charset="0"/>
              </a:rPr>
              <a:t>consistency 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cxnSp>
        <p:nvCxnSpPr>
          <p:cNvPr id="31" name="Connector: Elbow 30"/>
          <p:cNvCxnSpPr/>
          <p:nvPr/>
        </p:nvCxnSpPr>
        <p:spPr>
          <a:xfrm flipH="1">
            <a:off x="5623560" y="2777282"/>
            <a:ext cx="86659" cy="17286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51421" y="4559059"/>
            <a:ext cx="3213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Input: </a:t>
            </a:r>
            <a:r>
              <a:rPr lang="en-US" altLang="zh-CN" sz="1600" dirty="0">
                <a:latin typeface="Palatino Linotype" panose="02040502050505030304" pitchFamily="18" charset="0"/>
              </a:rPr>
              <a:t>sequential camera frames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51421" y="4950757"/>
            <a:ext cx="415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Output: </a:t>
            </a:r>
            <a:r>
              <a:rPr lang="en-US" altLang="zh-CN" sz="1600" dirty="0">
                <a:latin typeface="Palatino Linotype" panose="02040502050505030304" pitchFamily="18" charset="0"/>
              </a:rPr>
              <a:t>6DOF pose estimation of camera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cxnSp>
        <p:nvCxnSpPr>
          <p:cNvPr id="39" name="Connector: Elbow 38"/>
          <p:cNvCxnSpPr>
            <a:stCxn id="20" idx="2"/>
          </p:cNvCxnSpPr>
          <p:nvPr/>
        </p:nvCxnSpPr>
        <p:spPr>
          <a:xfrm>
            <a:off x="3761699" y="2782885"/>
            <a:ext cx="1577745" cy="1723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7" name="Subtitle 2"/>
          <p:cNvSpPr txBox="1"/>
          <p:nvPr/>
        </p:nvSpPr>
        <p:spPr>
          <a:xfrm>
            <a:off x="375919" y="1011639"/>
            <a:ext cx="8646159" cy="534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SFM: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Motion</a:t>
            </a:r>
            <a:endParaRPr lang="en-SG" altLang="zh-CN" sz="1800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922" y="5775782"/>
            <a:ext cx="8646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charset="0"/>
              </a:rPr>
              <a:t>Snavely, N., Seitz, S. M., &amp; </a:t>
            </a:r>
            <a:r>
              <a:rPr lang="en-US" sz="1050" dirty="0" err="1">
                <a:solidFill>
                  <a:srgbClr val="222222"/>
                </a:solidFill>
                <a:latin typeface="Arial" charset="0"/>
              </a:rPr>
              <a:t>Szeliski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, R. (2006, July). Photo tourism: exploring photo collections in 3D. In </a:t>
            </a:r>
            <a:r>
              <a:rPr lang="en-US" sz="1050" i="1" dirty="0">
                <a:solidFill>
                  <a:srgbClr val="222222"/>
                </a:solidFill>
                <a:latin typeface="Arial" charset="0"/>
              </a:rPr>
              <a:t>ACM transactions on graphics (TOG)</a:t>
            </a:r>
            <a:r>
              <a:rPr lang="en-US" sz="1050" dirty="0">
                <a:solidFill>
                  <a:srgbClr val="222222"/>
                </a:solidFill>
                <a:latin typeface="Arial" charset="0"/>
              </a:rPr>
              <a:t> (Vol. 25, No. 3, pp. 835-846). ACM.</a:t>
            </a:r>
            <a:endParaRPr lang="en-US" sz="10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8" y="3470884"/>
            <a:ext cx="2605016" cy="1939773"/>
          </a:xfrm>
          <a:prstGeom prst="rect">
            <a:avLst/>
          </a:prstGeom>
        </p:spPr>
      </p:pic>
      <p:pic>
        <p:nvPicPr>
          <p:cNvPr id="18" name="Picture 17" descr="A close up of a piece of paper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8" y="1326421"/>
            <a:ext cx="2605016" cy="2068580"/>
          </a:xfrm>
          <a:prstGeom prst="rect">
            <a:avLst/>
          </a:prstGeom>
        </p:spPr>
      </p:pic>
      <p:sp>
        <p:nvSpPr>
          <p:cNvPr id="19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SFM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5753645" y="3256553"/>
            <a:ext cx="1959429" cy="1898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Sense the environment</a:t>
            </a:r>
          </a:p>
        </p:txBody>
      </p:sp>
      <p:sp>
        <p:nvSpPr>
          <p:cNvPr id="9" name="Oval 8"/>
          <p:cNvSpPr/>
          <p:nvPr/>
        </p:nvSpPr>
        <p:spPr>
          <a:xfrm>
            <a:off x="1105990" y="3256552"/>
            <a:ext cx="1959429" cy="1898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Know where I am w.r.t. initial place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1326263" y="1924599"/>
            <a:ext cx="1506583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Unknown initial location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80067" y="1924599"/>
            <a:ext cx="1506583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Unknown Environment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644" y="1218779"/>
            <a:ext cx="337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Internal State Estimation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6102" y="1245136"/>
            <a:ext cx="282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Surrounding Perception</a:t>
            </a:r>
          </a:p>
        </p:txBody>
      </p:sp>
      <p:sp>
        <p:nvSpPr>
          <p:cNvPr id="13" name="Arrow: Right 12"/>
          <p:cNvSpPr/>
          <p:nvPr/>
        </p:nvSpPr>
        <p:spPr>
          <a:xfrm>
            <a:off x="3169922" y="3614057"/>
            <a:ext cx="2325187" cy="496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Mapping</a:t>
            </a:r>
          </a:p>
        </p:txBody>
      </p:sp>
      <p:sp>
        <p:nvSpPr>
          <p:cNvPr id="14" name="Arrow: Right 13"/>
          <p:cNvSpPr/>
          <p:nvPr/>
        </p:nvSpPr>
        <p:spPr>
          <a:xfrm flipH="1">
            <a:off x="3169921" y="4293325"/>
            <a:ext cx="2325187" cy="496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Calculate 6D pose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17098" y="5492156"/>
            <a:ext cx="5509804" cy="369332"/>
          </a:xfrm>
          <a:prstGeom prst="rect">
            <a:avLst/>
          </a:prstGeom>
          <a:noFill/>
          <a:ln>
            <a:solidFill>
              <a:srgbClr val="BA3E0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 model and optimize to eliminate noises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164593" y="1107976"/>
            <a:ext cx="175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Challenges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551" y="1954269"/>
            <a:ext cx="7526740" cy="29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 prior knowledge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Real-time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Long-term travelling (Drift, memory usage)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Robustness to sudden environment change (illumination, scale, motion)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Dynamic environment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Sensor fusion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Mapping (integrates with navigation and reconstruction)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7449</Words>
  <Application>Kingsoft Office WPP</Application>
  <PresentationFormat>On-screen Show (4:3)</PresentationFormat>
  <Paragraphs>978</Paragraphs>
  <Slides>39</Slides>
  <Notes>20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Backend Methods for Visual SLAM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Rui</dc:creator>
  <cp:lastModifiedBy>hd</cp:lastModifiedBy>
  <cp:revision>499</cp:revision>
  <dcterms:created xsi:type="dcterms:W3CDTF">2018-09-12T09:09:38Z</dcterms:created>
  <dcterms:modified xsi:type="dcterms:W3CDTF">2018-09-12T09:09:38Z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